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7" r:id="rId2"/>
    <p:sldId id="259" r:id="rId3"/>
    <p:sldId id="262" r:id="rId4"/>
    <p:sldId id="263" r:id="rId5"/>
    <p:sldId id="264" r:id="rId6"/>
    <p:sldId id="265"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1" r:id="rId38"/>
    <p:sldId id="300" r:id="rId39"/>
    <p:sldId id="269"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62D4"/>
    <a:srgbClr val="FFFFFF"/>
    <a:srgbClr val="5B9BD5"/>
    <a:srgbClr val="99A8BD"/>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111" d="100"/>
          <a:sy n="111" d="100"/>
        </p:scale>
        <p:origin x="112" y="120"/>
      </p:cViewPr>
      <p:guideLst>
        <p:guide orient="horz" pos="2182"/>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3" name="http://photo-static-api.fotomore.com/creative/vcg/400/new/VCG41N1189020673.jpg" descr="templates\picture_hover\&amp;pky300_sjzg_VCG41N1189020673&amp;"/>
          <p:cNvPicPr>
            <a:picLocks noChangeAspect="1"/>
          </p:cNvPicPr>
          <p:nvPr userDrawn="1"/>
        </p:nvPicPr>
        <p:blipFill>
          <a:blip r:embed="rId2"/>
          <a:srcRect l="9847"/>
          <a:stretch>
            <a:fillRect/>
          </a:stretch>
        </p:blipFill>
        <p:spPr>
          <a:xfrm flipH="1">
            <a:off x="2132330" y="-18415"/>
            <a:ext cx="10059035" cy="6899910"/>
          </a:xfrm>
          <a:prstGeom prst="rect">
            <a:avLst/>
          </a:prstGeom>
        </p:spPr>
      </p:pic>
      <p:sp>
        <p:nvSpPr>
          <p:cNvPr id="30" name="任意多边形: 形状 29"/>
          <p:cNvSpPr/>
          <p:nvPr userDrawn="1"/>
        </p:nvSpPr>
        <p:spPr>
          <a:xfrm>
            <a:off x="-22013" y="-18627"/>
            <a:ext cx="7874000" cy="6439747"/>
          </a:xfrm>
          <a:custGeom>
            <a:avLst/>
            <a:gdLst>
              <a:gd name="connsiteX0" fmla="*/ 0 w 5905661"/>
              <a:gd name="connsiteY0" fmla="*/ 0 h 4840344"/>
              <a:gd name="connsiteX1" fmla="*/ 5417057 w 5905661"/>
              <a:gd name="connsiteY1" fmla="*/ 0 h 4840344"/>
              <a:gd name="connsiteX2" fmla="*/ 5567593 w 5905661"/>
              <a:gd name="connsiteY2" fmla="*/ 312494 h 4840344"/>
              <a:gd name="connsiteX3" fmla="*/ 5905661 w 5905661"/>
              <a:gd name="connsiteY3" fmla="*/ 1987009 h 4840344"/>
              <a:gd name="connsiteX4" fmla="*/ 4923305 w 5905661"/>
              <a:gd name="connsiteY4" fmla="*/ 4723451 h 4840344"/>
              <a:gd name="connsiteX5" fmla="*/ 4817065 w 5905661"/>
              <a:gd name="connsiteY5" fmla="*/ 4840344 h 4840344"/>
              <a:gd name="connsiteX6" fmla="*/ 0 w 5905661"/>
              <a:gd name="connsiteY6" fmla="*/ 4840344 h 484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661" h="4840344">
                <a:moveTo>
                  <a:pt x="0" y="0"/>
                </a:moveTo>
                <a:lnTo>
                  <a:pt x="5417057" y="0"/>
                </a:lnTo>
                <a:lnTo>
                  <a:pt x="5567593" y="312494"/>
                </a:lnTo>
                <a:cubicBezTo>
                  <a:pt x="5785283" y="827173"/>
                  <a:pt x="5905661" y="1393033"/>
                  <a:pt x="5905661" y="1987009"/>
                </a:cubicBezTo>
                <a:cubicBezTo>
                  <a:pt x="5905661" y="3026467"/>
                  <a:pt x="5537003" y="3979820"/>
                  <a:pt x="4923305" y="4723451"/>
                </a:cubicBezTo>
                <a:lnTo>
                  <a:pt x="4817065" y="4840344"/>
                </a:lnTo>
                <a:lnTo>
                  <a:pt x="0" y="4840344"/>
                </a:lnTo>
                <a:close/>
              </a:path>
            </a:pathLst>
          </a:cu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33" name="任意多边形: 形状 32"/>
          <p:cNvSpPr/>
          <p:nvPr userDrawn="1"/>
        </p:nvSpPr>
        <p:spPr>
          <a:xfrm>
            <a:off x="-21984" y="177332"/>
            <a:ext cx="7874212" cy="6703228"/>
          </a:xfrm>
          <a:custGeom>
            <a:avLst/>
            <a:gdLst>
              <a:gd name="connsiteX0" fmla="*/ 0 w 5905659"/>
              <a:gd name="connsiteY0" fmla="*/ 0 h 5027421"/>
              <a:gd name="connsiteX1" fmla="*/ 4611664 w 5905659"/>
              <a:gd name="connsiteY1" fmla="*/ 0 h 5027421"/>
              <a:gd name="connsiteX2" fmla="*/ 4645647 w 5905659"/>
              <a:gd name="connsiteY2" fmla="*/ 30886 h 5027421"/>
              <a:gd name="connsiteX3" fmla="*/ 5905659 w 5905659"/>
              <a:gd name="connsiteY3" fmla="*/ 3072827 h 5027421"/>
              <a:gd name="connsiteX4" fmla="*/ 5503818 w 5905659"/>
              <a:gd name="connsiteY4" fmla="*/ 4890727 h 5027421"/>
              <a:gd name="connsiteX5" fmla="*/ 5432764 w 5905659"/>
              <a:gd name="connsiteY5" fmla="*/ 5027421 h 5027421"/>
              <a:gd name="connsiteX6" fmla="*/ 0 w 5905659"/>
              <a:gd name="connsiteY6" fmla="*/ 5027421 h 502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659" h="5027421">
                <a:moveTo>
                  <a:pt x="0" y="0"/>
                </a:moveTo>
                <a:lnTo>
                  <a:pt x="4611664" y="0"/>
                </a:lnTo>
                <a:lnTo>
                  <a:pt x="4645647" y="30886"/>
                </a:lnTo>
                <a:cubicBezTo>
                  <a:pt x="5424148" y="809387"/>
                  <a:pt x="5905659" y="1884875"/>
                  <a:pt x="5905659" y="3072827"/>
                </a:cubicBezTo>
                <a:cubicBezTo>
                  <a:pt x="5905659" y="3722488"/>
                  <a:pt x="5761652" y="4338515"/>
                  <a:pt x="5503818" y="4890727"/>
                </a:cubicBezTo>
                <a:lnTo>
                  <a:pt x="5432764" y="5027421"/>
                </a:lnTo>
                <a:lnTo>
                  <a:pt x="0" y="5027421"/>
                </a:lnTo>
                <a:close/>
              </a:path>
            </a:pathLst>
          </a:cu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21" name="任意多边形: 形状 20"/>
          <p:cNvSpPr/>
          <p:nvPr userDrawn="1"/>
        </p:nvSpPr>
        <p:spPr>
          <a:xfrm>
            <a:off x="-22013" y="-57573"/>
            <a:ext cx="7874000" cy="6937587"/>
          </a:xfrm>
          <a:custGeom>
            <a:avLst/>
            <a:gdLst>
              <a:gd name="connsiteX0" fmla="*/ 0 w 5905660"/>
              <a:gd name="connsiteY0" fmla="*/ 0 h 5143501"/>
              <a:gd name="connsiteX1" fmla="*/ 4782561 w 5905660"/>
              <a:gd name="connsiteY1" fmla="*/ 0 h 5143501"/>
              <a:gd name="connsiteX2" fmla="*/ 4812056 w 5905660"/>
              <a:gd name="connsiteY2" fmla="*/ 26807 h 5143501"/>
              <a:gd name="connsiteX3" fmla="*/ 5905660 w 5905660"/>
              <a:gd name="connsiteY3" fmla="*/ 2667002 h 5143501"/>
              <a:gd name="connsiteX4" fmla="*/ 5053042 w 5905660"/>
              <a:gd name="connsiteY4" fmla="*/ 5042046 h 5143501"/>
              <a:gd name="connsiteX5" fmla="*/ 4960833 w 5905660"/>
              <a:gd name="connsiteY5" fmla="*/ 5143501 h 5143501"/>
              <a:gd name="connsiteX6" fmla="*/ 0 w 5905660"/>
              <a:gd name="connsiteY6"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660" h="5143501">
                <a:moveTo>
                  <a:pt x="0" y="0"/>
                </a:moveTo>
                <a:lnTo>
                  <a:pt x="4782561" y="0"/>
                </a:lnTo>
                <a:lnTo>
                  <a:pt x="4812056" y="26807"/>
                </a:lnTo>
                <a:cubicBezTo>
                  <a:pt x="5487741" y="702492"/>
                  <a:pt x="5905660" y="1635942"/>
                  <a:pt x="5905660" y="2667002"/>
                </a:cubicBezTo>
                <a:cubicBezTo>
                  <a:pt x="5905660" y="3569180"/>
                  <a:pt x="5585690" y="4396625"/>
                  <a:pt x="5053042" y="5042046"/>
                </a:cubicBezTo>
                <a:lnTo>
                  <a:pt x="4960833" y="5143501"/>
                </a:lnTo>
                <a:lnTo>
                  <a:pt x="0" y="51435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pic>
        <p:nvPicPr>
          <p:cNvPr id="6" name="图片 5" descr="工商logo"/>
          <p:cNvPicPr>
            <a:picLocks noChangeAspect="1"/>
          </p:cNvPicPr>
          <p:nvPr userDrawn="1"/>
        </p:nvPicPr>
        <p:blipFill>
          <a:blip r:embed="rId3"/>
          <a:srcRect l="13354" t="32000" b="36247"/>
          <a:stretch>
            <a:fillRect/>
          </a:stretch>
        </p:blipFill>
        <p:spPr>
          <a:xfrm>
            <a:off x="144780" y="72813"/>
            <a:ext cx="3114887" cy="80687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bg>
      <p:bgPr>
        <a:solidFill>
          <a:srgbClr val="0162D4"/>
        </a:solidFill>
        <a:effectLst/>
      </p:bgPr>
    </p:bg>
    <p:spTree>
      <p:nvGrpSpPr>
        <p:cNvPr id="1" name=""/>
        <p:cNvGrpSpPr/>
        <p:nvPr/>
      </p:nvGrpSpPr>
      <p:grpSpPr>
        <a:xfrm>
          <a:off x="0" y="0"/>
          <a:ext cx="0" cy="0"/>
          <a:chOff x="0" y="0"/>
          <a:chExt cx="0" cy="0"/>
        </a:xfrm>
      </p:grpSpPr>
      <p:sp>
        <p:nvSpPr>
          <p:cNvPr id="2" name="任意多边形: 形状 20"/>
          <p:cNvSpPr/>
          <p:nvPr userDrawn="1"/>
        </p:nvSpPr>
        <p:spPr>
          <a:xfrm flipH="1">
            <a:off x="4064000" y="-8255"/>
            <a:ext cx="8128635" cy="6866255"/>
          </a:xfrm>
          <a:custGeom>
            <a:avLst/>
            <a:gdLst>
              <a:gd name="connsiteX0" fmla="*/ 0 w 5905660"/>
              <a:gd name="connsiteY0" fmla="*/ 0 h 5143501"/>
              <a:gd name="connsiteX1" fmla="*/ 4782561 w 5905660"/>
              <a:gd name="connsiteY1" fmla="*/ 0 h 5143501"/>
              <a:gd name="connsiteX2" fmla="*/ 4812056 w 5905660"/>
              <a:gd name="connsiteY2" fmla="*/ 26807 h 5143501"/>
              <a:gd name="connsiteX3" fmla="*/ 5905660 w 5905660"/>
              <a:gd name="connsiteY3" fmla="*/ 2667002 h 5143501"/>
              <a:gd name="connsiteX4" fmla="*/ 5053042 w 5905660"/>
              <a:gd name="connsiteY4" fmla="*/ 5042046 h 5143501"/>
              <a:gd name="connsiteX5" fmla="*/ 4960833 w 5905660"/>
              <a:gd name="connsiteY5" fmla="*/ 5143501 h 5143501"/>
              <a:gd name="connsiteX6" fmla="*/ 0 w 5905660"/>
              <a:gd name="connsiteY6"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660" h="5143501">
                <a:moveTo>
                  <a:pt x="0" y="0"/>
                </a:moveTo>
                <a:lnTo>
                  <a:pt x="4782561" y="0"/>
                </a:lnTo>
                <a:lnTo>
                  <a:pt x="4812056" y="26807"/>
                </a:lnTo>
                <a:cubicBezTo>
                  <a:pt x="5487741" y="702492"/>
                  <a:pt x="5905660" y="1635942"/>
                  <a:pt x="5905660" y="2667002"/>
                </a:cubicBezTo>
                <a:cubicBezTo>
                  <a:pt x="5905660" y="3569180"/>
                  <a:pt x="5585690" y="4396625"/>
                  <a:pt x="5053042" y="5042046"/>
                </a:cubicBezTo>
                <a:lnTo>
                  <a:pt x="4960833" y="5143501"/>
                </a:lnTo>
                <a:lnTo>
                  <a:pt x="0" y="51435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3" name="矩形 2"/>
          <p:cNvSpPr/>
          <p:nvPr userDrawn="1"/>
        </p:nvSpPr>
        <p:spPr>
          <a:xfrm>
            <a:off x="10936605" y="-7620"/>
            <a:ext cx="676275" cy="1564005"/>
          </a:xfrm>
          <a:prstGeom prst="rect">
            <a:avLst/>
          </a:pr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3"/>
          <p:cNvSpPr/>
          <p:nvPr userDrawn="1"/>
        </p:nvSpPr>
        <p:spPr bwMode="auto">
          <a:xfrm>
            <a:off x="555283" y="2691030"/>
            <a:ext cx="2926080" cy="922020"/>
          </a:xfrm>
          <a:prstGeom prst="rect">
            <a:avLst/>
          </a:prstGeom>
        </p:spPr>
        <p:txBody>
          <a:bodyPr wrap="none">
            <a:spAutoFit/>
          </a:bodyPr>
          <a:lstStyle/>
          <a:p>
            <a:pPr algn="l">
              <a:defRPr/>
            </a:pPr>
            <a:r>
              <a:rPr lang="zh-CN" altLang="en-US" sz="5400" b="1" kern="100">
                <a:solidFill>
                  <a:schemeClr val="bg1"/>
                </a:solidFill>
                <a:latin typeface="+mj-ea"/>
                <a:ea typeface="+mj-ea"/>
                <a:cs typeface="Times New Roman" panose="02020603050405020304" pitchFamily="18" charset="0"/>
              </a:rPr>
              <a:t>主要内容</a:t>
            </a:r>
          </a:p>
        </p:txBody>
      </p:sp>
      <p:sp>
        <p:nvSpPr>
          <p:cNvPr id="5" name="矩形 4"/>
          <p:cNvSpPr/>
          <p:nvPr userDrawn="1"/>
        </p:nvSpPr>
        <p:spPr bwMode="auto">
          <a:xfrm>
            <a:off x="1286103" y="3748471"/>
            <a:ext cx="1464310" cy="398780"/>
          </a:xfrm>
          <a:prstGeom prst="rect">
            <a:avLst/>
          </a:prstGeom>
        </p:spPr>
        <p:txBody>
          <a:bodyPr wrap="none">
            <a:spAutoFit/>
          </a:bodyPr>
          <a:lstStyle/>
          <a:p>
            <a:pPr algn="ctr"/>
            <a:r>
              <a:rPr lang="en-US" altLang="zh-CN" sz="2000" kern="100">
                <a:solidFill>
                  <a:schemeClr val="bg1"/>
                </a:solidFill>
                <a:latin typeface="+mj-lt"/>
                <a:ea typeface="微软雅黑" panose="020B0503020204020204" charset="-122"/>
                <a:cs typeface="Times New Roman" panose="02020603050405020304" pitchFamily="18" charset="0"/>
              </a:rPr>
              <a:t>CONTENTS</a:t>
            </a:r>
            <a:endParaRPr lang="zh-CN" altLang="en-US" sz="2000" kern="100">
              <a:solidFill>
                <a:schemeClr val="bg1"/>
              </a:solidFill>
              <a:latin typeface="+mj-lt"/>
              <a:ea typeface="微软雅黑" panose="020B0503020204020204" charset="-122"/>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http://photo-static-api.fotomore.com/creative/vcg/400/new/VCG41N1169056417.jpg" descr="templates\picture_hover\&amp;pky330_sjzg_VCG41N1169056417&amp;"/>
          <p:cNvPicPr>
            <a:picLocks noChangeAspect="1"/>
          </p:cNvPicPr>
          <p:nvPr userDrawn="1"/>
        </p:nvPicPr>
        <p:blipFill>
          <a:blip r:embed="rId2"/>
          <a:stretch>
            <a:fillRect/>
          </a:stretch>
        </p:blipFill>
        <p:spPr>
          <a:xfrm flipH="1">
            <a:off x="0" y="-55880"/>
            <a:ext cx="10410825" cy="6913880"/>
          </a:xfrm>
          <a:prstGeom prst="rect">
            <a:avLst/>
          </a:prstGeom>
        </p:spPr>
      </p:pic>
      <p:grpSp>
        <p:nvGrpSpPr>
          <p:cNvPr id="22" name="组合 21"/>
          <p:cNvGrpSpPr/>
          <p:nvPr userDrawn="1"/>
        </p:nvGrpSpPr>
        <p:grpSpPr>
          <a:xfrm flipH="1">
            <a:off x="5198745" y="-80645"/>
            <a:ext cx="6993255" cy="6938645"/>
            <a:chOff x="-16489" y="-43072"/>
            <a:chExt cx="5905661" cy="5203492"/>
          </a:xfrm>
        </p:grpSpPr>
        <p:sp>
          <p:nvSpPr>
            <p:cNvPr id="23" name="任意多边形: 形状 32"/>
            <p:cNvSpPr/>
            <p:nvPr/>
          </p:nvSpPr>
          <p:spPr>
            <a:xfrm>
              <a:off x="-16488" y="132999"/>
              <a:ext cx="5905659" cy="5027421"/>
            </a:xfrm>
            <a:custGeom>
              <a:avLst/>
              <a:gdLst>
                <a:gd name="connsiteX0" fmla="*/ 0 w 5905659"/>
                <a:gd name="connsiteY0" fmla="*/ 0 h 5027421"/>
                <a:gd name="connsiteX1" fmla="*/ 4611664 w 5905659"/>
                <a:gd name="connsiteY1" fmla="*/ 0 h 5027421"/>
                <a:gd name="connsiteX2" fmla="*/ 4645647 w 5905659"/>
                <a:gd name="connsiteY2" fmla="*/ 30886 h 5027421"/>
                <a:gd name="connsiteX3" fmla="*/ 5905659 w 5905659"/>
                <a:gd name="connsiteY3" fmla="*/ 3072827 h 5027421"/>
                <a:gd name="connsiteX4" fmla="*/ 5503818 w 5905659"/>
                <a:gd name="connsiteY4" fmla="*/ 4890727 h 5027421"/>
                <a:gd name="connsiteX5" fmla="*/ 5432764 w 5905659"/>
                <a:gd name="connsiteY5" fmla="*/ 5027421 h 5027421"/>
                <a:gd name="connsiteX6" fmla="*/ 0 w 5905659"/>
                <a:gd name="connsiteY6" fmla="*/ 5027421 h 502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659" h="5027421">
                  <a:moveTo>
                    <a:pt x="0" y="0"/>
                  </a:moveTo>
                  <a:lnTo>
                    <a:pt x="4611664" y="0"/>
                  </a:lnTo>
                  <a:lnTo>
                    <a:pt x="4645647" y="30886"/>
                  </a:lnTo>
                  <a:cubicBezTo>
                    <a:pt x="5424148" y="809387"/>
                    <a:pt x="5905659" y="1884875"/>
                    <a:pt x="5905659" y="3072827"/>
                  </a:cubicBezTo>
                  <a:cubicBezTo>
                    <a:pt x="5905659" y="3722488"/>
                    <a:pt x="5761652" y="4338515"/>
                    <a:pt x="5503818" y="4890727"/>
                  </a:cubicBezTo>
                  <a:lnTo>
                    <a:pt x="5432764" y="5027421"/>
                  </a:lnTo>
                  <a:lnTo>
                    <a:pt x="0" y="502742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grpSp>
          <p:nvGrpSpPr>
            <p:cNvPr id="24" name="组合 23"/>
            <p:cNvGrpSpPr/>
            <p:nvPr/>
          </p:nvGrpSpPr>
          <p:grpSpPr>
            <a:xfrm>
              <a:off x="-16489" y="-43072"/>
              <a:ext cx="5905661" cy="5203492"/>
              <a:chOff x="-16489" y="-43072"/>
              <a:chExt cx="5905661" cy="5203492"/>
            </a:xfrm>
          </p:grpSpPr>
          <p:sp>
            <p:nvSpPr>
              <p:cNvPr id="25" name="任意多边形: 形状 29"/>
              <p:cNvSpPr/>
              <p:nvPr/>
            </p:nvSpPr>
            <p:spPr>
              <a:xfrm>
                <a:off x="-16489" y="-24525"/>
                <a:ext cx="5905661" cy="4840344"/>
              </a:xfrm>
              <a:custGeom>
                <a:avLst/>
                <a:gdLst>
                  <a:gd name="connsiteX0" fmla="*/ 0 w 5905661"/>
                  <a:gd name="connsiteY0" fmla="*/ 0 h 4840344"/>
                  <a:gd name="connsiteX1" fmla="*/ 5417057 w 5905661"/>
                  <a:gd name="connsiteY1" fmla="*/ 0 h 4840344"/>
                  <a:gd name="connsiteX2" fmla="*/ 5567593 w 5905661"/>
                  <a:gd name="connsiteY2" fmla="*/ 312494 h 4840344"/>
                  <a:gd name="connsiteX3" fmla="*/ 5905661 w 5905661"/>
                  <a:gd name="connsiteY3" fmla="*/ 1987009 h 4840344"/>
                  <a:gd name="connsiteX4" fmla="*/ 4923305 w 5905661"/>
                  <a:gd name="connsiteY4" fmla="*/ 4723451 h 4840344"/>
                  <a:gd name="connsiteX5" fmla="*/ 4817065 w 5905661"/>
                  <a:gd name="connsiteY5" fmla="*/ 4840344 h 4840344"/>
                  <a:gd name="connsiteX6" fmla="*/ 0 w 5905661"/>
                  <a:gd name="connsiteY6" fmla="*/ 4840344 h 484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661" h="4840344">
                    <a:moveTo>
                      <a:pt x="0" y="0"/>
                    </a:moveTo>
                    <a:lnTo>
                      <a:pt x="5417057" y="0"/>
                    </a:lnTo>
                    <a:lnTo>
                      <a:pt x="5567593" y="312494"/>
                    </a:lnTo>
                    <a:cubicBezTo>
                      <a:pt x="5785283" y="827173"/>
                      <a:pt x="5905661" y="1393033"/>
                      <a:pt x="5905661" y="1987009"/>
                    </a:cubicBezTo>
                    <a:cubicBezTo>
                      <a:pt x="5905661" y="3026467"/>
                      <a:pt x="5537003" y="3979820"/>
                      <a:pt x="4923305" y="4723451"/>
                    </a:cubicBezTo>
                    <a:lnTo>
                      <a:pt x="4817065" y="4840344"/>
                    </a:lnTo>
                    <a:lnTo>
                      <a:pt x="0" y="484034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34" name="任意多边形: 形状 20"/>
              <p:cNvSpPr/>
              <p:nvPr/>
            </p:nvSpPr>
            <p:spPr>
              <a:xfrm>
                <a:off x="-16488" y="-43072"/>
                <a:ext cx="5905660" cy="5203492"/>
              </a:xfrm>
              <a:custGeom>
                <a:avLst/>
                <a:gdLst>
                  <a:gd name="connsiteX0" fmla="*/ 0 w 5905660"/>
                  <a:gd name="connsiteY0" fmla="*/ 0 h 5143501"/>
                  <a:gd name="connsiteX1" fmla="*/ 4782561 w 5905660"/>
                  <a:gd name="connsiteY1" fmla="*/ 0 h 5143501"/>
                  <a:gd name="connsiteX2" fmla="*/ 4812056 w 5905660"/>
                  <a:gd name="connsiteY2" fmla="*/ 26807 h 5143501"/>
                  <a:gd name="connsiteX3" fmla="*/ 5905660 w 5905660"/>
                  <a:gd name="connsiteY3" fmla="*/ 2667002 h 5143501"/>
                  <a:gd name="connsiteX4" fmla="*/ 5053042 w 5905660"/>
                  <a:gd name="connsiteY4" fmla="*/ 5042046 h 5143501"/>
                  <a:gd name="connsiteX5" fmla="*/ 4960833 w 5905660"/>
                  <a:gd name="connsiteY5" fmla="*/ 5143501 h 5143501"/>
                  <a:gd name="connsiteX6" fmla="*/ 0 w 5905660"/>
                  <a:gd name="connsiteY6"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660" h="5143501">
                    <a:moveTo>
                      <a:pt x="0" y="0"/>
                    </a:moveTo>
                    <a:lnTo>
                      <a:pt x="4782561" y="0"/>
                    </a:lnTo>
                    <a:lnTo>
                      <a:pt x="4812056" y="26807"/>
                    </a:lnTo>
                    <a:cubicBezTo>
                      <a:pt x="5487741" y="702492"/>
                      <a:pt x="5905660" y="1635942"/>
                      <a:pt x="5905660" y="2667002"/>
                    </a:cubicBezTo>
                    <a:cubicBezTo>
                      <a:pt x="5905660" y="3569180"/>
                      <a:pt x="5585690" y="4396625"/>
                      <a:pt x="5053042" y="5042046"/>
                    </a:cubicBezTo>
                    <a:lnTo>
                      <a:pt x="4960833" y="5143501"/>
                    </a:lnTo>
                    <a:lnTo>
                      <a:pt x="0" y="5143501"/>
                    </a:lnTo>
                    <a:close/>
                  </a:path>
                </a:pathLst>
              </a:cu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grpSp>
      </p:grpSp>
      <p:sp>
        <p:nvSpPr>
          <p:cNvPr id="5" name="矩形 4"/>
          <p:cNvSpPr/>
          <p:nvPr userDrawn="1"/>
        </p:nvSpPr>
        <p:spPr>
          <a:xfrm>
            <a:off x="1028700" y="1746250"/>
            <a:ext cx="10132907" cy="343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5622713" y="2350770"/>
            <a:ext cx="945727" cy="894927"/>
          </a:xfrm>
          <a:prstGeom prst="rect">
            <a:avLst/>
          </a:prstGeom>
          <a:solidFill>
            <a:srgbClr val="0162D4"/>
          </a:solidFill>
        </p:spPr>
        <p:txBody>
          <a:bodyPr wrap="none">
            <a:noAutofit/>
          </a:bodyPr>
          <a:lstStyle/>
          <a:p>
            <a:pPr lvl="0" algn="ctr">
              <a:lnSpc>
                <a:spcPct val="120000"/>
              </a:lnSpc>
            </a:pPr>
            <a:endParaRPr lang="zh-CN" altLang="en-US" sz="4000" b="1">
              <a:solidFill>
                <a:schemeClr val="bg1"/>
              </a:solidFill>
              <a:latin typeface="Times New Roman" panose="02020603050405020304" pitchFamily="18" charset="0"/>
              <a:cs typeface="Times New Roman" panose="02020603050405020304" pitchFamily="18" charset="0"/>
            </a:endParaRPr>
          </a:p>
        </p:txBody>
      </p:sp>
      <p:pic>
        <p:nvPicPr>
          <p:cNvPr id="36" name="图片 35" descr="图片1"/>
          <p:cNvPicPr>
            <a:picLocks noChangeAspect="1"/>
          </p:cNvPicPr>
          <p:nvPr userDrawn="1"/>
        </p:nvPicPr>
        <p:blipFill>
          <a:blip r:embed="rId3"/>
          <a:stretch>
            <a:fillRect/>
          </a:stretch>
        </p:blipFill>
        <p:spPr>
          <a:xfrm>
            <a:off x="8924925" y="154305"/>
            <a:ext cx="3420110" cy="89027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2" name="矩形 1"/>
          <p:cNvSpPr/>
          <p:nvPr userDrawn="1"/>
        </p:nvSpPr>
        <p:spPr>
          <a:xfrm>
            <a:off x="252730" y="0"/>
            <a:ext cx="676275" cy="1157605"/>
          </a:xfrm>
          <a:prstGeom prst="rect">
            <a:avLst/>
          </a:pr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矩形 12"/>
          <p:cNvSpPr/>
          <p:nvPr userDrawn="1"/>
        </p:nvSpPr>
        <p:spPr>
          <a:xfrm>
            <a:off x="-635" y="6572250"/>
            <a:ext cx="12193270" cy="29146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矩形 1"/>
          <p:cNvSpPr/>
          <p:nvPr userDrawn="1"/>
        </p:nvSpPr>
        <p:spPr>
          <a:xfrm>
            <a:off x="252730" y="0"/>
            <a:ext cx="676275" cy="1157605"/>
          </a:xfrm>
          <a:prstGeom prst="rect">
            <a:avLst/>
          </a:pr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userDrawn="1"/>
        </p:nvSpPr>
        <p:spPr>
          <a:xfrm>
            <a:off x="10592435" y="635"/>
            <a:ext cx="1600200" cy="68630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11598910" y="233045"/>
            <a:ext cx="285750" cy="285750"/>
          </a:xfrm>
          <a:prstGeom prst="rect">
            <a:avLst/>
          </a:pr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11598910" y="6336665"/>
            <a:ext cx="285750" cy="285750"/>
          </a:xfrm>
          <a:prstGeom prst="rect">
            <a:avLst/>
          </a:pr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252730" y="6336665"/>
            <a:ext cx="285750" cy="285750"/>
          </a:xfrm>
          <a:prstGeom prst="rect">
            <a:avLst/>
          </a:pr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幻灯片">
    <p:bg>
      <p:bgPr>
        <a:solidFill>
          <a:srgbClr val="0162D4"/>
        </a:solidFill>
        <a:effectLst/>
      </p:bgPr>
    </p:bg>
    <p:spTree>
      <p:nvGrpSpPr>
        <p:cNvPr id="1" name=""/>
        <p:cNvGrpSpPr/>
        <p:nvPr/>
      </p:nvGrpSpPr>
      <p:grpSpPr>
        <a:xfrm>
          <a:off x="0" y="0"/>
          <a:ext cx="0" cy="0"/>
          <a:chOff x="0" y="0"/>
          <a:chExt cx="0" cy="0"/>
        </a:xfrm>
      </p:grpSpPr>
      <p:sp>
        <p:nvSpPr>
          <p:cNvPr id="2" name="矩形 1"/>
          <p:cNvSpPr/>
          <p:nvPr userDrawn="1"/>
        </p:nvSpPr>
        <p:spPr>
          <a:xfrm>
            <a:off x="252730" y="0"/>
            <a:ext cx="676275" cy="1157605"/>
          </a:xfrm>
          <a:prstGeom prst="rect">
            <a:avLst/>
          </a:pr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矩形 29"/>
          <p:cNvSpPr/>
          <p:nvPr userDrawn="1"/>
        </p:nvSpPr>
        <p:spPr>
          <a:xfrm>
            <a:off x="10592435" y="635"/>
            <a:ext cx="1600200" cy="68630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11598910" y="233045"/>
            <a:ext cx="285750" cy="285750"/>
          </a:xfrm>
          <a:prstGeom prst="rect">
            <a:avLst/>
          </a:pr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11598910" y="6336665"/>
            <a:ext cx="285750" cy="285750"/>
          </a:xfrm>
          <a:prstGeom prst="rect">
            <a:avLst/>
          </a:pr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252730" y="6336665"/>
            <a:ext cx="285750" cy="285750"/>
          </a:xfrm>
          <a:prstGeom prst="rect">
            <a:avLst/>
          </a:pr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userDrawn="1"/>
        </p:nvGrpSpPr>
        <p:grpSpPr>
          <a:xfrm flipH="1">
            <a:off x="2501900" y="-8255"/>
            <a:ext cx="9690100" cy="6866255"/>
            <a:chOff x="-16489" y="-43072"/>
            <a:chExt cx="5957288" cy="5203492"/>
          </a:xfrm>
        </p:grpSpPr>
        <p:sp>
          <p:nvSpPr>
            <p:cNvPr id="4" name="任意多边形: 形状 32"/>
            <p:cNvSpPr/>
            <p:nvPr/>
          </p:nvSpPr>
          <p:spPr>
            <a:xfrm>
              <a:off x="-16488" y="132999"/>
              <a:ext cx="5905659" cy="5027421"/>
            </a:xfrm>
            <a:custGeom>
              <a:avLst/>
              <a:gdLst>
                <a:gd name="connsiteX0" fmla="*/ 0 w 5905659"/>
                <a:gd name="connsiteY0" fmla="*/ 0 h 5027421"/>
                <a:gd name="connsiteX1" fmla="*/ 4611664 w 5905659"/>
                <a:gd name="connsiteY1" fmla="*/ 0 h 5027421"/>
                <a:gd name="connsiteX2" fmla="*/ 4645647 w 5905659"/>
                <a:gd name="connsiteY2" fmla="*/ 30886 h 5027421"/>
                <a:gd name="connsiteX3" fmla="*/ 5905659 w 5905659"/>
                <a:gd name="connsiteY3" fmla="*/ 3072827 h 5027421"/>
                <a:gd name="connsiteX4" fmla="*/ 5503818 w 5905659"/>
                <a:gd name="connsiteY4" fmla="*/ 4890727 h 5027421"/>
                <a:gd name="connsiteX5" fmla="*/ 5432764 w 5905659"/>
                <a:gd name="connsiteY5" fmla="*/ 5027421 h 5027421"/>
                <a:gd name="connsiteX6" fmla="*/ 0 w 5905659"/>
                <a:gd name="connsiteY6" fmla="*/ 5027421 h 502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659" h="5027421">
                  <a:moveTo>
                    <a:pt x="0" y="0"/>
                  </a:moveTo>
                  <a:lnTo>
                    <a:pt x="4611664" y="0"/>
                  </a:lnTo>
                  <a:lnTo>
                    <a:pt x="4645647" y="30886"/>
                  </a:lnTo>
                  <a:cubicBezTo>
                    <a:pt x="5424148" y="809387"/>
                    <a:pt x="5905659" y="1884875"/>
                    <a:pt x="5905659" y="3072827"/>
                  </a:cubicBezTo>
                  <a:cubicBezTo>
                    <a:pt x="5905659" y="3722488"/>
                    <a:pt x="5761652" y="4338515"/>
                    <a:pt x="5503818" y="4890727"/>
                  </a:cubicBezTo>
                  <a:lnTo>
                    <a:pt x="5432764" y="5027421"/>
                  </a:lnTo>
                  <a:lnTo>
                    <a:pt x="0" y="5027421"/>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grpSp>
          <p:nvGrpSpPr>
            <p:cNvPr id="5" name="组合 4"/>
            <p:cNvGrpSpPr/>
            <p:nvPr/>
          </p:nvGrpSpPr>
          <p:grpSpPr>
            <a:xfrm>
              <a:off x="-16489" y="-43072"/>
              <a:ext cx="5957288" cy="5203492"/>
              <a:chOff x="-16489" y="-43072"/>
              <a:chExt cx="5957288" cy="5203492"/>
            </a:xfrm>
          </p:grpSpPr>
          <p:sp>
            <p:nvSpPr>
              <p:cNvPr id="6" name="任意多边形: 形状 29"/>
              <p:cNvSpPr/>
              <p:nvPr/>
            </p:nvSpPr>
            <p:spPr>
              <a:xfrm>
                <a:off x="-16489" y="-37297"/>
                <a:ext cx="5905661" cy="4853127"/>
              </a:xfrm>
              <a:custGeom>
                <a:avLst/>
                <a:gdLst>
                  <a:gd name="connsiteX0" fmla="*/ 0 w 5905661"/>
                  <a:gd name="connsiteY0" fmla="*/ 0 h 4840344"/>
                  <a:gd name="connsiteX1" fmla="*/ 5417057 w 5905661"/>
                  <a:gd name="connsiteY1" fmla="*/ 0 h 4840344"/>
                  <a:gd name="connsiteX2" fmla="*/ 5567593 w 5905661"/>
                  <a:gd name="connsiteY2" fmla="*/ 312494 h 4840344"/>
                  <a:gd name="connsiteX3" fmla="*/ 5905661 w 5905661"/>
                  <a:gd name="connsiteY3" fmla="*/ 1987009 h 4840344"/>
                  <a:gd name="connsiteX4" fmla="*/ 4923305 w 5905661"/>
                  <a:gd name="connsiteY4" fmla="*/ 4723451 h 4840344"/>
                  <a:gd name="connsiteX5" fmla="*/ 4817065 w 5905661"/>
                  <a:gd name="connsiteY5" fmla="*/ 4840344 h 4840344"/>
                  <a:gd name="connsiteX6" fmla="*/ 0 w 5905661"/>
                  <a:gd name="connsiteY6" fmla="*/ 4840344 h 484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661" h="4840344">
                    <a:moveTo>
                      <a:pt x="0" y="0"/>
                    </a:moveTo>
                    <a:lnTo>
                      <a:pt x="5417057" y="0"/>
                    </a:lnTo>
                    <a:lnTo>
                      <a:pt x="5567593" y="312494"/>
                    </a:lnTo>
                    <a:cubicBezTo>
                      <a:pt x="5785283" y="827173"/>
                      <a:pt x="5905661" y="1393033"/>
                      <a:pt x="5905661" y="1987009"/>
                    </a:cubicBezTo>
                    <a:cubicBezTo>
                      <a:pt x="5905661" y="3026467"/>
                      <a:pt x="5537003" y="3979820"/>
                      <a:pt x="4923305" y="4723451"/>
                    </a:cubicBezTo>
                    <a:lnTo>
                      <a:pt x="4817065" y="4840344"/>
                    </a:lnTo>
                    <a:lnTo>
                      <a:pt x="0" y="4840344"/>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21" name="任意多边形: 形状 20"/>
              <p:cNvSpPr/>
              <p:nvPr/>
            </p:nvSpPr>
            <p:spPr>
              <a:xfrm>
                <a:off x="-16489" y="-43072"/>
                <a:ext cx="5957288" cy="5203492"/>
              </a:xfrm>
              <a:custGeom>
                <a:avLst/>
                <a:gdLst>
                  <a:gd name="connsiteX0" fmla="*/ 0 w 5905660"/>
                  <a:gd name="connsiteY0" fmla="*/ 0 h 5143501"/>
                  <a:gd name="connsiteX1" fmla="*/ 4782561 w 5905660"/>
                  <a:gd name="connsiteY1" fmla="*/ 0 h 5143501"/>
                  <a:gd name="connsiteX2" fmla="*/ 4812056 w 5905660"/>
                  <a:gd name="connsiteY2" fmla="*/ 26807 h 5143501"/>
                  <a:gd name="connsiteX3" fmla="*/ 5905660 w 5905660"/>
                  <a:gd name="connsiteY3" fmla="*/ 2667002 h 5143501"/>
                  <a:gd name="connsiteX4" fmla="*/ 5053042 w 5905660"/>
                  <a:gd name="connsiteY4" fmla="*/ 5042046 h 5143501"/>
                  <a:gd name="connsiteX5" fmla="*/ 4960833 w 5905660"/>
                  <a:gd name="connsiteY5" fmla="*/ 5143501 h 5143501"/>
                  <a:gd name="connsiteX6" fmla="*/ 0 w 5905660"/>
                  <a:gd name="connsiteY6" fmla="*/ 5143501 h 514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660" h="5143501">
                    <a:moveTo>
                      <a:pt x="0" y="0"/>
                    </a:moveTo>
                    <a:lnTo>
                      <a:pt x="4782561" y="0"/>
                    </a:lnTo>
                    <a:lnTo>
                      <a:pt x="4812056" y="26807"/>
                    </a:lnTo>
                    <a:cubicBezTo>
                      <a:pt x="5487741" y="702492"/>
                      <a:pt x="5905660" y="1635942"/>
                      <a:pt x="5905660" y="2667002"/>
                    </a:cubicBezTo>
                    <a:cubicBezTo>
                      <a:pt x="5905660" y="3569180"/>
                      <a:pt x="5585690" y="4396625"/>
                      <a:pt x="5053042" y="5042046"/>
                    </a:cubicBezTo>
                    <a:lnTo>
                      <a:pt x="4960833" y="5143501"/>
                    </a:lnTo>
                    <a:lnTo>
                      <a:pt x="0" y="51435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296AAE-631E-41FD-8FC9-6EAFB56BE33E}" type="datetimeFigureOut">
              <a:rPr lang="zh-CN" altLang="en-US" smtClean="0"/>
              <a:t>2022/12/2</a:t>
            </a:fld>
            <a:endParaRPr lang="zh-CN"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99AB58-482A-49A7-97BE-25AC2FA89E1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tags" Target="../tags/tag31.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slideLayout" Target="../slideLayouts/slideLayout4.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biluko/Faster-RCNN-Pytorch"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a:off x="627015" y="2037390"/>
            <a:ext cx="5954130" cy="1107996"/>
          </a:xfrm>
          <a:prstGeom prst="rect">
            <a:avLst/>
          </a:prstGeom>
        </p:spPr>
        <p:txBody>
          <a:bodyPr wrap="none">
            <a:spAutoFit/>
          </a:bodyPr>
          <a:lstStyle/>
          <a:p>
            <a:pPr algn="l">
              <a:defRPr/>
            </a:pPr>
            <a:r>
              <a:rPr lang="en-US" altLang="zh-CN" sz="6600" b="1" kern="100" dirty="0">
                <a:solidFill>
                  <a:schemeClr val="tx1">
                    <a:lumMod val="85000"/>
                    <a:lumOff val="15000"/>
                  </a:schemeClr>
                </a:solidFill>
                <a:latin typeface="+mj-ea"/>
                <a:ea typeface="+mj-ea"/>
                <a:cs typeface="Times New Roman" panose="02020603050405020304" pitchFamily="18" charset="0"/>
              </a:rPr>
              <a:t>Faster R-CNN</a:t>
            </a:r>
            <a:endParaRPr lang="zh-CN" altLang="en-US" sz="6600" b="1" kern="100" dirty="0">
              <a:solidFill>
                <a:schemeClr val="tx1">
                  <a:lumMod val="85000"/>
                  <a:lumOff val="15000"/>
                </a:schemeClr>
              </a:solidFill>
              <a:latin typeface="+mj-ea"/>
              <a:ea typeface="+mj-ea"/>
              <a:cs typeface="Times New Roman" panose="02020603050405020304" pitchFamily="18" charset="0"/>
            </a:endParaRPr>
          </a:p>
        </p:txBody>
      </p:sp>
      <p:sp>
        <p:nvSpPr>
          <p:cNvPr id="353" name="矩形 352"/>
          <p:cNvSpPr/>
          <p:nvPr/>
        </p:nvSpPr>
        <p:spPr>
          <a:xfrm>
            <a:off x="701675" y="4685665"/>
            <a:ext cx="3434927" cy="513927"/>
          </a:xfrm>
          <a:prstGeom prst="rect">
            <a:avLst/>
          </a:prstGeom>
          <a:solidFill>
            <a:srgbClr val="016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charset="-122"/>
                <a:ea typeface="微软雅黑" panose="020B0503020204020204" charset="-122"/>
                <a:sym typeface="+mn-ea"/>
              </a:rPr>
              <a:t>王 振 宽</a:t>
            </a:r>
          </a:p>
        </p:txBody>
      </p:sp>
      <p:sp>
        <p:nvSpPr>
          <p:cNvPr id="2" name="文本框 1"/>
          <p:cNvSpPr txBox="1"/>
          <p:nvPr>
            <p:custDataLst>
              <p:tags r:id="rId1"/>
            </p:custDataLst>
          </p:nvPr>
        </p:nvSpPr>
        <p:spPr>
          <a:xfrm>
            <a:off x="-997585" y="3254749"/>
            <a:ext cx="9144000" cy="835074"/>
          </a:xfrm>
          <a:prstGeom prst="rect">
            <a:avLst/>
          </a:prstGeom>
        </p:spPr>
        <p:txBody>
          <a:bodyPr vert="horz" lIns="91440" tIns="45720" rIns="91440" bIns="45720" rtlCol="0">
            <a:normAutofit/>
          </a:bodyPr>
          <a:lstStyle>
            <a:lvl1pPr marL="0" indent="0" algn="ctr">
              <a:spcBef>
                <a:spcPct val="20000"/>
              </a:spcBef>
              <a:buFont typeface="Arial" panose="020B0604020202020204" pitchFamily="34" charset="0"/>
              <a:buNone/>
              <a:defRPr sz="2000">
                <a:latin typeface="+mn-lt"/>
                <a:ea typeface="+mn-ea"/>
              </a:defRPr>
            </a:lvl1pPr>
            <a:lvl2pPr marL="457200" indent="0" algn="ctr">
              <a:spcBef>
                <a:spcPct val="20000"/>
              </a:spcBef>
              <a:buFont typeface="Arial" panose="020B0604020202020204" pitchFamily="34" charset="0"/>
              <a:buNone/>
              <a:defRPr sz="2000">
                <a:latin typeface="+mn-lt"/>
                <a:ea typeface="+mn-ea"/>
              </a:defRPr>
            </a:lvl2pPr>
            <a:lvl3pPr marL="914400" indent="0" algn="ctr">
              <a:spcBef>
                <a:spcPct val="20000"/>
              </a:spcBef>
              <a:buFont typeface="Arial" panose="020B0604020202020204" pitchFamily="34" charset="0"/>
              <a:buNone/>
              <a:defRPr sz="1800">
                <a:latin typeface="+mn-lt"/>
                <a:ea typeface="+mn-ea"/>
              </a:defRPr>
            </a:lvl3pPr>
            <a:lvl4pPr marL="1371600" indent="0" algn="ctr">
              <a:spcBef>
                <a:spcPct val="20000"/>
              </a:spcBef>
              <a:buFont typeface="Arial" panose="020B0604020202020204" pitchFamily="34" charset="0"/>
              <a:buNone/>
              <a:defRPr sz="1600">
                <a:latin typeface="+mn-lt"/>
                <a:ea typeface="+mn-ea"/>
              </a:defRPr>
            </a:lvl4pPr>
            <a:lvl5pPr marL="1828800" indent="0" algn="ctr">
              <a:spcBef>
                <a:spcPct val="20000"/>
              </a:spcBef>
              <a:buFont typeface="Arial" panose="020B0604020202020204" pitchFamily="34" charset="0"/>
              <a:buNone/>
              <a:defRPr sz="1600">
                <a:latin typeface="+mn-lt"/>
                <a:ea typeface="+mn-ea"/>
              </a:defRPr>
            </a:lvl5pPr>
            <a:lvl6pPr marL="2286000" indent="0" algn="ctr">
              <a:spcBef>
                <a:spcPct val="20000"/>
              </a:spcBef>
              <a:buFont typeface="Arial" panose="020B0604020202020204" pitchFamily="34" charset="0"/>
              <a:buNone/>
              <a:defRPr sz="1600">
                <a:latin typeface="+mn-lt"/>
                <a:ea typeface="+mn-ea"/>
              </a:defRPr>
            </a:lvl6pPr>
            <a:lvl7pPr marL="2743200" indent="0" algn="ctr">
              <a:spcBef>
                <a:spcPct val="20000"/>
              </a:spcBef>
              <a:buFont typeface="Arial" panose="020B0604020202020204" pitchFamily="34" charset="0"/>
              <a:buNone/>
              <a:defRPr sz="1600">
                <a:latin typeface="+mn-lt"/>
                <a:ea typeface="+mn-ea"/>
              </a:defRPr>
            </a:lvl7pPr>
            <a:lvl8pPr marL="3200400" indent="0" algn="ctr">
              <a:spcBef>
                <a:spcPct val="20000"/>
              </a:spcBef>
              <a:buFont typeface="Arial" panose="020B0604020202020204" pitchFamily="34" charset="0"/>
              <a:buNone/>
              <a:defRPr sz="1600">
                <a:latin typeface="+mn-lt"/>
                <a:ea typeface="+mn-ea"/>
              </a:defRPr>
            </a:lvl8pPr>
            <a:lvl9pPr marL="3657600" indent="0" algn="ctr">
              <a:spcBef>
                <a:spcPct val="20000"/>
              </a:spcBef>
              <a:buFont typeface="Arial" panose="020B0604020202020204" pitchFamily="34" charset="0"/>
              <a:buNone/>
              <a:defRPr sz="1600">
                <a:latin typeface="+mn-lt"/>
                <a:ea typeface="+mn-ea"/>
              </a:defRPr>
            </a:lvl9pPr>
          </a:lstStyle>
          <a:p>
            <a:pPr marL="0" indent="0" algn="ctr">
              <a:lnSpc>
                <a:spcPct val="100000"/>
              </a:lnSpc>
              <a:spcBef>
                <a:spcPts val="100"/>
              </a:spcBef>
              <a:spcAft>
                <a:spcPts val="0"/>
              </a:spcAft>
              <a:buSzPct val="100000"/>
              <a:buNone/>
            </a:pPr>
            <a:endParaRPr lang="en-US" altLang="zh-CN" sz="2800" b="1" dirty="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3200" b="1" dirty="0">
                <a:solidFill>
                  <a:srgbClr val="0162D4"/>
                </a:solidFill>
                <a:latin typeface="+mj-ea"/>
                <a:ea typeface="+mj-ea"/>
              </a:rPr>
              <a:t>问题的引入</a:t>
            </a:r>
          </a:p>
        </p:txBody>
      </p:sp>
      <p:sp>
        <p:nvSpPr>
          <p:cNvPr id="2" name="文本框 1">
            <a:extLst>
              <a:ext uri="{FF2B5EF4-FFF2-40B4-BE49-F238E27FC236}">
                <a16:creationId xmlns:a16="http://schemas.microsoft.com/office/drawing/2014/main" id="{F3A68CE7-BD82-52AF-A80F-D058B58FA32C}"/>
              </a:ext>
            </a:extLst>
          </p:cNvPr>
          <p:cNvSpPr txBox="1"/>
          <p:nvPr/>
        </p:nvSpPr>
        <p:spPr>
          <a:xfrm>
            <a:off x="1003539" y="1559188"/>
            <a:ext cx="10184921" cy="1116781"/>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dirty="0">
                <a:latin typeface="+mj-ea"/>
                <a:ea typeface="+mj-ea"/>
              </a:rPr>
              <a:t>这确实是一个有效的解决思路，但是它忽略了</a:t>
            </a:r>
            <a:r>
              <a:rPr lang="zh-CN" altLang="en-US" dirty="0">
                <a:solidFill>
                  <a:srgbClr val="FF0000"/>
                </a:solidFill>
                <a:latin typeface="+mj-ea"/>
                <a:ea typeface="+mj-ea"/>
              </a:rPr>
              <a:t>共享计算</a:t>
            </a:r>
            <a:r>
              <a:rPr lang="zh-CN" altLang="en-US" dirty="0">
                <a:latin typeface="+mj-ea"/>
                <a:ea typeface="+mj-ea"/>
              </a:rPr>
              <a:t>。也就是说，要用</a:t>
            </a:r>
            <a:r>
              <a:rPr lang="en-US" altLang="zh-CN" dirty="0">
                <a:latin typeface="+mj-ea"/>
                <a:ea typeface="+mj-ea"/>
              </a:rPr>
              <a:t>CNN</a:t>
            </a:r>
            <a:r>
              <a:rPr lang="zh-CN" altLang="en-US" dirty="0">
                <a:latin typeface="+mj-ea"/>
                <a:ea typeface="+mj-ea"/>
              </a:rPr>
              <a:t>去实现，需要先提取图片特征，然后得到这些候选区域，而后面的检测流程也是先从一张图像上得到图像特征。</a:t>
            </a:r>
            <a:endParaRPr lang="en-US" altLang="zh-CN" dirty="0">
              <a:latin typeface="+mj-ea"/>
              <a:ea typeface="+mj-ea"/>
            </a:endParaRPr>
          </a:p>
        </p:txBody>
      </p:sp>
      <p:sp>
        <p:nvSpPr>
          <p:cNvPr id="3" name="文本框 2">
            <a:extLst>
              <a:ext uri="{FF2B5EF4-FFF2-40B4-BE49-F238E27FC236}">
                <a16:creationId xmlns:a16="http://schemas.microsoft.com/office/drawing/2014/main" id="{E1C539C9-C658-E05B-1A95-DF531C8EED49}"/>
              </a:ext>
            </a:extLst>
          </p:cNvPr>
          <p:cNvSpPr txBox="1"/>
          <p:nvPr/>
        </p:nvSpPr>
        <p:spPr>
          <a:xfrm>
            <a:off x="1003539" y="2677749"/>
            <a:ext cx="10242430" cy="277877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solidFill>
                  <a:srgbClr val="FF0000"/>
                </a:solidFill>
                <a:latin typeface="+mj-ea"/>
                <a:ea typeface="+mj-ea"/>
              </a:rPr>
              <a:t>那么这两个</a:t>
            </a:r>
            <a:r>
              <a:rPr lang="en-US" altLang="zh-CN" dirty="0">
                <a:solidFill>
                  <a:srgbClr val="FF0000"/>
                </a:solidFill>
                <a:latin typeface="+mj-ea"/>
                <a:ea typeface="+mj-ea"/>
              </a:rPr>
              <a:t>CNN</a:t>
            </a:r>
            <a:r>
              <a:rPr lang="zh-CN" altLang="en-US" dirty="0">
                <a:solidFill>
                  <a:srgbClr val="FF0000"/>
                </a:solidFill>
                <a:latin typeface="+mj-ea"/>
                <a:ea typeface="+mj-ea"/>
              </a:rPr>
              <a:t>特征提取的步骤是否可以合到一起，从而实现共享计算呢？</a:t>
            </a:r>
            <a:r>
              <a:rPr lang="zh-CN" altLang="en-US" dirty="0">
                <a:latin typeface="+mj-ea"/>
                <a:ea typeface="+mj-ea"/>
              </a:rPr>
              <a:t>这样就可以提取一次特征实现两个功能，不需要使用两次</a:t>
            </a:r>
            <a:r>
              <a:rPr lang="en-US" altLang="zh-CN" dirty="0">
                <a:latin typeface="+mj-ea"/>
                <a:ea typeface="+mj-ea"/>
              </a:rPr>
              <a:t>CNN</a:t>
            </a:r>
            <a:r>
              <a:rPr lang="zh-CN" altLang="en-US" dirty="0">
                <a:latin typeface="+mj-ea"/>
                <a:ea typeface="+mj-ea"/>
              </a:rPr>
              <a:t>来提取特征。</a:t>
            </a:r>
            <a:endParaRPr lang="en-US" altLang="zh-CN" dirty="0">
              <a:latin typeface="+mj-ea"/>
              <a:ea typeface="+mj-ea"/>
            </a:endParaRPr>
          </a:p>
          <a:p>
            <a:pPr marL="285750" indent="-285750" algn="just">
              <a:lnSpc>
                <a:spcPct val="200000"/>
              </a:lnSpc>
              <a:buFont typeface="Arial" panose="020B0604020202020204" pitchFamily="34" charset="0"/>
              <a:buChar char="•"/>
            </a:pPr>
            <a:r>
              <a:rPr lang="zh-CN" altLang="en-US" dirty="0">
                <a:latin typeface="+mj-ea"/>
                <a:ea typeface="+mj-ea"/>
              </a:rPr>
              <a:t>因此，</a:t>
            </a:r>
            <a:r>
              <a:rPr lang="en-US" altLang="zh-CN" dirty="0">
                <a:latin typeface="+mj-ea"/>
                <a:ea typeface="+mj-ea"/>
              </a:rPr>
              <a:t>Faster R-CNN</a:t>
            </a:r>
            <a:r>
              <a:rPr lang="zh-CN" altLang="en-US" dirty="0">
                <a:latin typeface="+mj-ea"/>
                <a:ea typeface="+mj-ea"/>
              </a:rPr>
              <a:t>这篇论文的思想就出来了，它使用一个深度卷积神经网络来实现计算</a:t>
            </a:r>
            <a:r>
              <a:rPr lang="en-US" altLang="zh-CN" dirty="0">
                <a:latin typeface="+mj-ea"/>
                <a:ea typeface="+mj-ea"/>
              </a:rPr>
              <a:t>Proposals</a:t>
            </a:r>
            <a:r>
              <a:rPr lang="zh-CN" altLang="en-US" dirty="0">
                <a:latin typeface="+mj-ea"/>
                <a:ea typeface="+mj-ea"/>
              </a:rPr>
              <a:t>的过程，并为它起了一个名字，叫</a:t>
            </a:r>
            <a:r>
              <a:rPr lang="en-US" altLang="zh-CN" dirty="0">
                <a:latin typeface="+mj-ea"/>
                <a:ea typeface="+mj-ea"/>
              </a:rPr>
              <a:t>Region Proposal Network</a:t>
            </a:r>
            <a:r>
              <a:rPr lang="zh-CN" altLang="en-US" dirty="0">
                <a:latin typeface="+mj-ea"/>
                <a:ea typeface="+mj-ea"/>
              </a:rPr>
              <a:t>。</a:t>
            </a:r>
            <a:r>
              <a:rPr lang="en-US" altLang="zh-CN" dirty="0">
                <a:latin typeface="+mj-ea"/>
                <a:ea typeface="+mj-ea"/>
              </a:rPr>
              <a:t>RPN</a:t>
            </a:r>
            <a:r>
              <a:rPr lang="zh-CN" altLang="en-US" dirty="0">
                <a:latin typeface="+mj-ea"/>
                <a:ea typeface="+mj-ea"/>
              </a:rPr>
              <a:t>可以与原来的</a:t>
            </a:r>
            <a:r>
              <a:rPr lang="en-US" altLang="zh-CN" dirty="0">
                <a:latin typeface="+mj-ea"/>
                <a:ea typeface="+mj-ea"/>
              </a:rPr>
              <a:t>Fast R-CNN</a:t>
            </a:r>
            <a:r>
              <a:rPr lang="zh-CN" altLang="en-US" dirty="0">
                <a:latin typeface="+mj-ea"/>
                <a:ea typeface="+mj-ea"/>
              </a:rPr>
              <a:t>共享卷积层，从而使得候选区域生成时间降低到每张图像</a:t>
            </a:r>
            <a:r>
              <a:rPr lang="en-US" altLang="zh-CN" dirty="0">
                <a:latin typeface="+mj-ea"/>
                <a:ea typeface="+mj-ea"/>
              </a:rPr>
              <a:t>10</a:t>
            </a:r>
            <a:r>
              <a:rPr lang="zh-CN" altLang="en-US" dirty="0">
                <a:latin typeface="+mj-ea"/>
                <a:ea typeface="+mj-ea"/>
              </a:rPr>
              <a:t>毫秒。</a:t>
            </a:r>
          </a:p>
        </p:txBody>
      </p:sp>
    </p:spTree>
    <p:extLst>
      <p:ext uri="{BB962C8B-B14F-4D97-AF65-F5344CB8AC3E}">
        <p14:creationId xmlns:p14="http://schemas.microsoft.com/office/powerpoint/2010/main" val="38660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176020" y="3520017"/>
            <a:ext cx="9839960" cy="86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914400" fontAlgn="base">
              <a:lnSpc>
                <a:spcPct val="140000"/>
              </a:lnSpc>
            </a:pPr>
            <a:r>
              <a:rPr lang="en-US" sz="4000" b="1" spc="225" dirty="0">
                <a:solidFill>
                  <a:srgbClr val="0151AB"/>
                </a:solidFill>
                <a:latin typeface="微软雅黑" panose="020B0503020204020204" charset="-122"/>
                <a:ea typeface="微软雅黑" panose="020B0503020204020204" charset="-122"/>
                <a:cs typeface="+mn-ea"/>
                <a:sym typeface="+mn-ea"/>
              </a:rPr>
              <a:t>Faster R-CNN</a:t>
            </a:r>
            <a:r>
              <a:rPr lang="zh-CN" altLang="en-US" sz="4000" b="1" spc="225" dirty="0">
                <a:solidFill>
                  <a:srgbClr val="0151AB"/>
                </a:solidFill>
                <a:latin typeface="微软雅黑" panose="020B0503020204020204" charset="-122"/>
                <a:ea typeface="微软雅黑" panose="020B0503020204020204" charset="-122"/>
                <a:cs typeface="+mn-ea"/>
                <a:sym typeface="+mn-ea"/>
              </a:rPr>
              <a:t>模型详解</a:t>
            </a:r>
          </a:p>
        </p:txBody>
      </p:sp>
      <p:sp>
        <p:nvSpPr>
          <p:cNvPr id="6" name="矩形 5"/>
          <p:cNvSpPr/>
          <p:nvPr/>
        </p:nvSpPr>
        <p:spPr>
          <a:xfrm>
            <a:off x="5622713" y="2350770"/>
            <a:ext cx="945727" cy="894927"/>
          </a:xfrm>
          <a:prstGeom prst="rect">
            <a:avLst/>
          </a:prstGeom>
          <a:solidFill>
            <a:srgbClr val="0162D4"/>
          </a:solidFill>
        </p:spPr>
        <p:txBody>
          <a:bodyPr wrap="none">
            <a:noAutofit/>
          </a:bodyPr>
          <a:lstStyle/>
          <a:p>
            <a:pPr lvl="0" algn="ctr">
              <a:lnSpc>
                <a:spcPct val="120000"/>
              </a:lnSpc>
            </a:pPr>
            <a:r>
              <a:rPr lang="zh-CN" altLang="en-US" sz="4000" b="1" dirty="0">
                <a:solidFill>
                  <a:schemeClr val="bg1"/>
                </a:solidFill>
                <a:latin typeface="Times New Roman" panose="02020603050405020304" pitchFamily="18" charset="0"/>
                <a:cs typeface="Times New Roman" panose="02020603050405020304" pitchFamily="18" charset="0"/>
              </a:rPr>
              <a:t>二</a:t>
            </a:r>
          </a:p>
        </p:txBody>
      </p:sp>
    </p:spTree>
    <p:extLst>
      <p:ext uri="{BB962C8B-B14F-4D97-AF65-F5344CB8AC3E}">
        <p14:creationId xmlns:p14="http://schemas.microsoft.com/office/powerpoint/2010/main" val="1048151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42105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3200" b="1" dirty="0">
                <a:solidFill>
                  <a:srgbClr val="0162D4"/>
                </a:solidFill>
                <a:latin typeface="+mj-ea"/>
                <a:ea typeface="+mj-ea"/>
              </a:rPr>
              <a:t>与</a:t>
            </a:r>
            <a:r>
              <a:rPr lang="en-US" altLang="zh-CN" sz="3200" b="1" dirty="0">
                <a:solidFill>
                  <a:srgbClr val="0162D4"/>
                </a:solidFill>
                <a:latin typeface="+mj-ea"/>
                <a:ea typeface="+mj-ea"/>
              </a:rPr>
              <a:t>Fast R-CNN</a:t>
            </a:r>
            <a:r>
              <a:rPr lang="zh-CN" altLang="en-US" sz="3200" b="1" dirty="0">
                <a:solidFill>
                  <a:srgbClr val="0162D4"/>
                </a:solidFill>
                <a:latin typeface="+mj-ea"/>
                <a:ea typeface="+mj-ea"/>
              </a:rPr>
              <a:t>的对比</a:t>
            </a:r>
          </a:p>
        </p:txBody>
      </p:sp>
      <p:pic>
        <p:nvPicPr>
          <p:cNvPr id="4" name="图片 3">
            <a:extLst>
              <a:ext uri="{FF2B5EF4-FFF2-40B4-BE49-F238E27FC236}">
                <a16:creationId xmlns:a16="http://schemas.microsoft.com/office/drawing/2014/main" id="{5F12F4D4-753A-E3C0-2FC6-3318324CE83D}"/>
              </a:ext>
            </a:extLst>
          </p:cNvPr>
          <p:cNvPicPr>
            <a:picLocks noChangeAspect="1"/>
          </p:cNvPicPr>
          <p:nvPr/>
        </p:nvPicPr>
        <p:blipFill>
          <a:blip r:embed="rId2"/>
          <a:stretch>
            <a:fillRect/>
          </a:stretch>
        </p:blipFill>
        <p:spPr>
          <a:xfrm>
            <a:off x="1359978" y="890484"/>
            <a:ext cx="4736022" cy="3103468"/>
          </a:xfrm>
          <a:prstGeom prst="rect">
            <a:avLst/>
          </a:prstGeom>
        </p:spPr>
      </p:pic>
      <p:sp>
        <p:nvSpPr>
          <p:cNvPr id="5" name="文本框 4">
            <a:extLst>
              <a:ext uri="{FF2B5EF4-FFF2-40B4-BE49-F238E27FC236}">
                <a16:creationId xmlns:a16="http://schemas.microsoft.com/office/drawing/2014/main" id="{B3DA0028-8BEA-56CF-21EA-BB3614EC2AAE}"/>
              </a:ext>
            </a:extLst>
          </p:cNvPr>
          <p:cNvSpPr txBox="1"/>
          <p:nvPr/>
        </p:nvSpPr>
        <p:spPr>
          <a:xfrm>
            <a:off x="1282460" y="4318958"/>
            <a:ext cx="9696091" cy="1670778"/>
          </a:xfrm>
          <a:prstGeom prst="rect">
            <a:avLst/>
          </a:prstGeom>
          <a:noFill/>
        </p:spPr>
        <p:txBody>
          <a:bodyPr wrap="square" rtlCol="0">
            <a:spAutoFit/>
          </a:bodyPr>
          <a:lstStyle/>
          <a:p>
            <a:pPr algn="just">
              <a:lnSpc>
                <a:spcPct val="200000"/>
              </a:lnSpc>
            </a:pPr>
            <a:r>
              <a:rPr lang="en-US" altLang="zh-CN" dirty="0">
                <a:latin typeface="+mj-ea"/>
                <a:ea typeface="+mj-ea"/>
              </a:rPr>
              <a:t>Faster R-CNN</a:t>
            </a:r>
            <a:r>
              <a:rPr lang="zh-CN" altLang="en-US" dirty="0">
                <a:latin typeface="+mj-ea"/>
                <a:ea typeface="+mj-ea"/>
              </a:rPr>
              <a:t>输入一张图片后，会通过深度卷积神经网络得到卷积特征图，把卷积特征图传给</a:t>
            </a:r>
            <a:r>
              <a:rPr lang="en-US" altLang="zh-CN" dirty="0">
                <a:latin typeface="+mj-ea"/>
                <a:ea typeface="+mj-ea"/>
              </a:rPr>
              <a:t>RPN</a:t>
            </a:r>
            <a:r>
              <a:rPr lang="zh-CN" altLang="en-US" dirty="0">
                <a:latin typeface="+mj-ea"/>
                <a:ea typeface="+mj-ea"/>
              </a:rPr>
              <a:t>模块来生成候选区域的位置，再通过</a:t>
            </a:r>
            <a:r>
              <a:rPr lang="en-US" altLang="zh-CN" dirty="0">
                <a:latin typeface="+mj-ea"/>
                <a:ea typeface="+mj-ea"/>
              </a:rPr>
              <a:t>ROI</a:t>
            </a:r>
            <a:r>
              <a:rPr lang="zh-CN" altLang="en-US" dirty="0">
                <a:latin typeface="+mj-ea"/>
                <a:ea typeface="+mj-ea"/>
              </a:rPr>
              <a:t>映射和原始的特征图来得到</a:t>
            </a:r>
            <a:r>
              <a:rPr lang="en-US" altLang="zh-CN" dirty="0">
                <a:latin typeface="+mj-ea"/>
                <a:ea typeface="+mj-ea"/>
              </a:rPr>
              <a:t>ROI</a:t>
            </a:r>
            <a:r>
              <a:rPr lang="zh-CN" altLang="en-US" dirty="0">
                <a:latin typeface="+mj-ea"/>
                <a:ea typeface="+mj-ea"/>
              </a:rPr>
              <a:t>区域的特征，得到每一个候选区域特征后就可以用于后续的分类和回归。</a:t>
            </a:r>
          </a:p>
        </p:txBody>
      </p:sp>
      <p:sp>
        <p:nvSpPr>
          <p:cNvPr id="6" name="文本框 5">
            <a:extLst>
              <a:ext uri="{FF2B5EF4-FFF2-40B4-BE49-F238E27FC236}">
                <a16:creationId xmlns:a16="http://schemas.microsoft.com/office/drawing/2014/main" id="{1E42D985-2E7D-48D6-23FA-C5D025C7E4C6}"/>
              </a:ext>
            </a:extLst>
          </p:cNvPr>
          <p:cNvSpPr txBox="1"/>
          <p:nvPr/>
        </p:nvSpPr>
        <p:spPr>
          <a:xfrm>
            <a:off x="6435305" y="1606829"/>
            <a:ext cx="4595004" cy="1670778"/>
          </a:xfrm>
          <a:prstGeom prst="rect">
            <a:avLst/>
          </a:prstGeom>
          <a:noFill/>
        </p:spPr>
        <p:txBody>
          <a:bodyPr wrap="square" rtlCol="0">
            <a:spAutoFit/>
          </a:bodyPr>
          <a:lstStyle/>
          <a:p>
            <a:pPr algn="just">
              <a:lnSpc>
                <a:spcPct val="200000"/>
              </a:lnSpc>
            </a:pPr>
            <a:r>
              <a:rPr lang="zh-CN" altLang="en-US" dirty="0">
                <a:latin typeface="+mj-ea"/>
                <a:ea typeface="+mj-ea"/>
              </a:rPr>
              <a:t>它们两个最大的区别是</a:t>
            </a:r>
            <a:r>
              <a:rPr lang="en-US" altLang="zh-CN" dirty="0">
                <a:latin typeface="+mj-ea"/>
                <a:ea typeface="+mj-ea"/>
              </a:rPr>
              <a:t>Fast R-CNN</a:t>
            </a:r>
            <a:r>
              <a:rPr lang="zh-CN" altLang="en-US" dirty="0">
                <a:latin typeface="+mj-ea"/>
                <a:ea typeface="+mj-ea"/>
              </a:rPr>
              <a:t>在原图上单独使用一个耗时的</a:t>
            </a:r>
            <a:r>
              <a:rPr lang="en-US" altLang="zh-CN" dirty="0">
                <a:latin typeface="+mj-ea"/>
                <a:ea typeface="+mj-ea"/>
              </a:rPr>
              <a:t>SS</a:t>
            </a:r>
            <a:r>
              <a:rPr lang="zh-CN" altLang="en-US" dirty="0">
                <a:latin typeface="+mj-ea"/>
                <a:ea typeface="+mj-ea"/>
              </a:rPr>
              <a:t>算法来提取候选区域。</a:t>
            </a:r>
          </a:p>
        </p:txBody>
      </p:sp>
    </p:spTree>
    <p:extLst>
      <p:ext uri="{BB962C8B-B14F-4D97-AF65-F5344CB8AC3E}">
        <p14:creationId xmlns:p14="http://schemas.microsoft.com/office/powerpoint/2010/main" val="354459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38016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Faster R-CNN</a:t>
            </a:r>
            <a:r>
              <a:rPr lang="zh-CN" altLang="en-US" sz="3200" b="1" dirty="0">
                <a:solidFill>
                  <a:srgbClr val="0162D4"/>
                </a:solidFill>
                <a:latin typeface="+mj-ea"/>
                <a:ea typeface="+mj-ea"/>
              </a:rPr>
              <a:t>结构</a:t>
            </a:r>
          </a:p>
        </p:txBody>
      </p:sp>
      <p:pic>
        <p:nvPicPr>
          <p:cNvPr id="2" name="图片 1">
            <a:extLst>
              <a:ext uri="{FF2B5EF4-FFF2-40B4-BE49-F238E27FC236}">
                <a16:creationId xmlns:a16="http://schemas.microsoft.com/office/drawing/2014/main" id="{3AE6BF75-E91F-D684-42A9-E94981CDFC5B}"/>
              </a:ext>
            </a:extLst>
          </p:cNvPr>
          <p:cNvPicPr>
            <a:picLocks noChangeAspect="1"/>
          </p:cNvPicPr>
          <p:nvPr/>
        </p:nvPicPr>
        <p:blipFill>
          <a:blip r:embed="rId2"/>
          <a:stretch>
            <a:fillRect/>
          </a:stretch>
        </p:blipFill>
        <p:spPr>
          <a:xfrm>
            <a:off x="1098781" y="1314192"/>
            <a:ext cx="4196709" cy="4500012"/>
          </a:xfrm>
          <a:prstGeom prst="rect">
            <a:avLst/>
          </a:prstGeom>
        </p:spPr>
      </p:pic>
      <p:sp>
        <p:nvSpPr>
          <p:cNvPr id="3" name="文本框 2">
            <a:extLst>
              <a:ext uri="{FF2B5EF4-FFF2-40B4-BE49-F238E27FC236}">
                <a16:creationId xmlns:a16="http://schemas.microsoft.com/office/drawing/2014/main" id="{D5D594A6-3378-1D72-B397-5A7E04FB5CC1}"/>
              </a:ext>
            </a:extLst>
          </p:cNvPr>
          <p:cNvSpPr txBox="1"/>
          <p:nvPr/>
        </p:nvSpPr>
        <p:spPr>
          <a:xfrm>
            <a:off x="5532408" y="1485615"/>
            <a:ext cx="5405886" cy="3886770"/>
          </a:xfrm>
          <a:prstGeom prst="rect">
            <a:avLst/>
          </a:prstGeom>
          <a:noFill/>
        </p:spPr>
        <p:txBody>
          <a:bodyPr wrap="square" rtlCol="0">
            <a:spAutoFit/>
          </a:bodyPr>
          <a:lstStyle/>
          <a:p>
            <a:pPr algn="just">
              <a:lnSpc>
                <a:spcPct val="200000"/>
              </a:lnSpc>
            </a:pPr>
            <a:r>
              <a:rPr lang="zh-CN" altLang="en-US" dirty="0">
                <a:latin typeface="+mj-ea"/>
                <a:ea typeface="+mj-ea"/>
              </a:rPr>
              <a:t>这里容易出现误解，</a:t>
            </a:r>
            <a:r>
              <a:rPr lang="en-US" altLang="zh-CN" dirty="0">
                <a:latin typeface="+mj-ea"/>
                <a:ea typeface="+mj-ea"/>
              </a:rPr>
              <a:t>RPN</a:t>
            </a:r>
            <a:r>
              <a:rPr lang="zh-CN" altLang="en-US" dirty="0">
                <a:latin typeface="+mj-ea"/>
                <a:ea typeface="+mj-ea"/>
              </a:rPr>
              <a:t>网络在图示的网络结构中，它标在了黄色箭头的旁边，认为只包含从特征图提取特征的过程，但这其实不是很准确，因为</a:t>
            </a:r>
            <a:r>
              <a:rPr lang="en-US" altLang="zh-CN" dirty="0">
                <a:latin typeface="+mj-ea"/>
                <a:ea typeface="+mj-ea"/>
              </a:rPr>
              <a:t>RPN</a:t>
            </a:r>
            <a:r>
              <a:rPr lang="zh-CN" altLang="en-US" dirty="0">
                <a:latin typeface="+mj-ea"/>
                <a:ea typeface="+mj-ea"/>
              </a:rPr>
              <a:t>最根本的作用是根据</a:t>
            </a:r>
            <a:r>
              <a:rPr lang="en-US" altLang="zh-CN" dirty="0">
                <a:latin typeface="+mj-ea"/>
                <a:ea typeface="+mj-ea"/>
              </a:rPr>
              <a:t>CNN</a:t>
            </a:r>
            <a:r>
              <a:rPr lang="zh-CN" altLang="en-US" dirty="0">
                <a:latin typeface="+mj-ea"/>
                <a:ea typeface="+mj-ea"/>
              </a:rPr>
              <a:t>来实现</a:t>
            </a:r>
            <a:r>
              <a:rPr lang="en-US" altLang="zh-CN" dirty="0">
                <a:latin typeface="+mj-ea"/>
                <a:ea typeface="+mj-ea"/>
              </a:rPr>
              <a:t>region proposal</a:t>
            </a:r>
            <a:r>
              <a:rPr lang="zh-CN" altLang="en-US" dirty="0">
                <a:latin typeface="+mj-ea"/>
                <a:ea typeface="+mj-ea"/>
              </a:rPr>
              <a:t>的过程。因此，它的真实过程应该从输入一张图片开始到生成候选区域结束，只不过最开始的那个卷积层可以和</a:t>
            </a:r>
            <a:r>
              <a:rPr lang="en-US" altLang="zh-CN" dirty="0">
                <a:latin typeface="+mj-ea"/>
                <a:ea typeface="+mj-ea"/>
              </a:rPr>
              <a:t>Fast R-CNN</a:t>
            </a:r>
            <a:r>
              <a:rPr lang="zh-CN" altLang="en-US" dirty="0">
                <a:latin typeface="+mj-ea"/>
                <a:ea typeface="+mj-ea"/>
              </a:rPr>
              <a:t>实现共享计算。</a:t>
            </a:r>
          </a:p>
        </p:txBody>
      </p:sp>
    </p:spTree>
    <p:extLst>
      <p:ext uri="{BB962C8B-B14F-4D97-AF65-F5344CB8AC3E}">
        <p14:creationId xmlns:p14="http://schemas.microsoft.com/office/powerpoint/2010/main" val="25561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38016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Faster R-CNN</a:t>
            </a:r>
            <a:r>
              <a:rPr lang="zh-CN" altLang="en-US" sz="3200" b="1" dirty="0">
                <a:solidFill>
                  <a:srgbClr val="0162D4"/>
                </a:solidFill>
                <a:latin typeface="+mj-ea"/>
                <a:ea typeface="+mj-ea"/>
              </a:rPr>
              <a:t>结构</a:t>
            </a:r>
          </a:p>
        </p:txBody>
      </p:sp>
      <p:sp>
        <p:nvSpPr>
          <p:cNvPr id="4" name="文本框 3">
            <a:extLst>
              <a:ext uri="{FF2B5EF4-FFF2-40B4-BE49-F238E27FC236}">
                <a16:creationId xmlns:a16="http://schemas.microsoft.com/office/drawing/2014/main" id="{7B008BFD-33D5-CD55-B9EA-13569E812D60}"/>
              </a:ext>
            </a:extLst>
          </p:cNvPr>
          <p:cNvSpPr txBox="1"/>
          <p:nvPr/>
        </p:nvSpPr>
        <p:spPr>
          <a:xfrm>
            <a:off x="1155940" y="1593011"/>
            <a:ext cx="9799607" cy="1116781"/>
          </a:xfrm>
          <a:prstGeom prst="rect">
            <a:avLst/>
          </a:prstGeom>
          <a:noFill/>
        </p:spPr>
        <p:txBody>
          <a:bodyPr wrap="square" rtlCol="0">
            <a:spAutoFit/>
          </a:bodyPr>
          <a:lstStyle/>
          <a:p>
            <a:pPr>
              <a:lnSpc>
                <a:spcPct val="200000"/>
              </a:lnSpc>
            </a:pPr>
            <a:r>
              <a:rPr lang="zh-CN" altLang="en-US" dirty="0">
                <a:latin typeface="+mj-ea"/>
                <a:ea typeface="+mj-ea"/>
              </a:rPr>
              <a:t>在整篇论文中，作者是按照整个流程作为</a:t>
            </a:r>
            <a:r>
              <a:rPr lang="en-US" altLang="zh-CN" dirty="0">
                <a:latin typeface="+mj-ea"/>
                <a:ea typeface="+mj-ea"/>
              </a:rPr>
              <a:t>RPN</a:t>
            </a:r>
            <a:r>
              <a:rPr lang="zh-CN" altLang="en-US" dirty="0">
                <a:latin typeface="+mj-ea"/>
                <a:ea typeface="+mj-ea"/>
              </a:rPr>
              <a:t>网络，论文里面讲</a:t>
            </a:r>
            <a:r>
              <a:rPr lang="en-US" altLang="zh-CN" dirty="0">
                <a:latin typeface="+mj-ea"/>
                <a:ea typeface="+mj-ea"/>
              </a:rPr>
              <a:t>RPN</a:t>
            </a:r>
            <a:r>
              <a:rPr lang="zh-CN" altLang="en-US" dirty="0">
                <a:latin typeface="+mj-ea"/>
                <a:ea typeface="+mj-ea"/>
              </a:rPr>
              <a:t>网络接收的是一整张图片作为输入，然后输出一些列的矩形候选框。如下图所示：</a:t>
            </a:r>
          </a:p>
        </p:txBody>
      </p:sp>
      <p:pic>
        <p:nvPicPr>
          <p:cNvPr id="5" name="图片 4">
            <a:extLst>
              <a:ext uri="{FF2B5EF4-FFF2-40B4-BE49-F238E27FC236}">
                <a16:creationId xmlns:a16="http://schemas.microsoft.com/office/drawing/2014/main" id="{9D71EE9C-67A2-1D7E-9087-88F5B6E7D5C5}"/>
              </a:ext>
            </a:extLst>
          </p:cNvPr>
          <p:cNvPicPr>
            <a:picLocks noChangeAspect="1"/>
          </p:cNvPicPr>
          <p:nvPr/>
        </p:nvPicPr>
        <p:blipFill>
          <a:blip r:embed="rId2"/>
          <a:stretch>
            <a:fillRect/>
          </a:stretch>
        </p:blipFill>
        <p:spPr>
          <a:xfrm>
            <a:off x="3243704" y="2866594"/>
            <a:ext cx="5274310" cy="2398395"/>
          </a:xfrm>
          <a:prstGeom prst="rect">
            <a:avLst/>
          </a:prstGeom>
        </p:spPr>
      </p:pic>
    </p:spTree>
    <p:extLst>
      <p:ext uri="{BB962C8B-B14F-4D97-AF65-F5344CB8AC3E}">
        <p14:creationId xmlns:p14="http://schemas.microsoft.com/office/powerpoint/2010/main" val="293204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38016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Faster R-CNN</a:t>
            </a:r>
            <a:r>
              <a:rPr lang="zh-CN" altLang="en-US" sz="3200" b="1" dirty="0">
                <a:solidFill>
                  <a:srgbClr val="0162D4"/>
                </a:solidFill>
                <a:latin typeface="+mj-ea"/>
                <a:ea typeface="+mj-ea"/>
              </a:rPr>
              <a:t>结构</a:t>
            </a:r>
          </a:p>
        </p:txBody>
      </p:sp>
      <p:sp>
        <p:nvSpPr>
          <p:cNvPr id="4" name="文本框 3">
            <a:extLst>
              <a:ext uri="{FF2B5EF4-FFF2-40B4-BE49-F238E27FC236}">
                <a16:creationId xmlns:a16="http://schemas.microsoft.com/office/drawing/2014/main" id="{5090209F-9544-9411-F3A9-F2B0EE5C650B}"/>
              </a:ext>
            </a:extLst>
          </p:cNvPr>
          <p:cNvSpPr txBox="1"/>
          <p:nvPr/>
        </p:nvSpPr>
        <p:spPr>
          <a:xfrm>
            <a:off x="1098781" y="1017916"/>
            <a:ext cx="9902774" cy="5444888"/>
          </a:xfrm>
          <a:prstGeom prst="rect">
            <a:avLst/>
          </a:prstGeom>
          <a:noFill/>
        </p:spPr>
        <p:txBody>
          <a:bodyPr wrap="square" rtlCol="0">
            <a:spAutoFit/>
          </a:bodyPr>
          <a:lstStyle/>
          <a:p>
            <a:pPr algn="just">
              <a:lnSpc>
                <a:spcPct val="150000"/>
              </a:lnSpc>
            </a:pPr>
            <a:r>
              <a:rPr lang="en-US" altLang="zh-CN" dirty="0">
                <a:latin typeface="+mj-ea"/>
                <a:ea typeface="+mj-ea"/>
              </a:rPr>
              <a:t>Faster RCNN</a:t>
            </a:r>
            <a:r>
              <a:rPr lang="zh-CN" altLang="en-US" dirty="0">
                <a:latin typeface="+mj-ea"/>
                <a:ea typeface="+mj-ea"/>
              </a:rPr>
              <a:t>检测部分主要可以分为四个模块：</a:t>
            </a:r>
            <a:endParaRPr lang="en-US" altLang="zh-CN" dirty="0">
              <a:latin typeface="+mj-ea"/>
              <a:ea typeface="+mj-ea"/>
            </a:endParaRPr>
          </a:p>
          <a:p>
            <a:pPr marL="285750" indent="-285750" algn="just">
              <a:lnSpc>
                <a:spcPct val="150000"/>
              </a:lnSpc>
              <a:buFont typeface="Arial" panose="020B0604020202020204" pitchFamily="34" charset="0"/>
              <a:buChar char="•"/>
            </a:pPr>
            <a:r>
              <a:rPr lang="en-US" altLang="zh-CN" dirty="0">
                <a:latin typeface="+mj-ea"/>
                <a:ea typeface="+mj-ea"/>
              </a:rPr>
              <a:t>Conv layers</a:t>
            </a:r>
            <a:r>
              <a:rPr lang="zh-CN" altLang="en-US" dirty="0">
                <a:latin typeface="+mj-ea"/>
                <a:ea typeface="+mj-ea"/>
              </a:rPr>
              <a:t>。即特征提取网络，用于提取特征。通过一组</a:t>
            </a:r>
            <a:r>
              <a:rPr lang="en-US" altLang="zh-CN" dirty="0" err="1">
                <a:latin typeface="+mj-ea"/>
                <a:ea typeface="+mj-ea"/>
              </a:rPr>
              <a:t>Conv+Relu+Pooling</a:t>
            </a:r>
            <a:r>
              <a:rPr lang="zh-CN" altLang="en-US" dirty="0">
                <a:latin typeface="+mj-ea"/>
                <a:ea typeface="+mj-ea"/>
              </a:rPr>
              <a:t>层来提取图像的</a:t>
            </a:r>
            <a:r>
              <a:rPr lang="en-US" altLang="zh-CN" dirty="0">
                <a:latin typeface="+mj-ea"/>
                <a:ea typeface="+mj-ea"/>
              </a:rPr>
              <a:t>feature maps</a:t>
            </a:r>
            <a:r>
              <a:rPr lang="zh-CN" altLang="en-US" dirty="0">
                <a:latin typeface="+mj-ea"/>
                <a:ea typeface="+mj-ea"/>
              </a:rPr>
              <a:t>，用于后续的取</a:t>
            </a:r>
            <a:r>
              <a:rPr lang="en-US" altLang="zh-CN" dirty="0">
                <a:latin typeface="+mj-ea"/>
                <a:ea typeface="+mj-ea"/>
              </a:rPr>
              <a:t>Proposal</a:t>
            </a:r>
            <a:r>
              <a:rPr lang="zh-CN" altLang="en-US" dirty="0">
                <a:latin typeface="+mj-ea"/>
                <a:ea typeface="+mj-ea"/>
              </a:rPr>
              <a:t>。</a:t>
            </a:r>
            <a:endParaRPr lang="en-US" altLang="zh-CN" dirty="0">
              <a:latin typeface="+mj-ea"/>
              <a:ea typeface="+mj-ea"/>
            </a:endParaRPr>
          </a:p>
          <a:p>
            <a:pPr marL="285750" indent="-285750" algn="just">
              <a:lnSpc>
                <a:spcPct val="150000"/>
              </a:lnSpc>
              <a:buFont typeface="Arial" panose="020B0604020202020204" pitchFamily="34" charset="0"/>
              <a:buChar char="•"/>
            </a:pPr>
            <a:r>
              <a:rPr lang="en-US" altLang="zh-CN" dirty="0">
                <a:latin typeface="+mj-ea"/>
                <a:ea typeface="+mj-ea"/>
              </a:rPr>
              <a:t>RPN</a:t>
            </a:r>
            <a:r>
              <a:rPr lang="zh-CN" altLang="en-US" dirty="0">
                <a:latin typeface="+mj-ea"/>
                <a:ea typeface="+mj-ea"/>
              </a:rPr>
              <a:t>（</a:t>
            </a:r>
            <a:r>
              <a:rPr lang="en-US" altLang="zh-CN" dirty="0">
                <a:latin typeface="+mj-ea"/>
                <a:ea typeface="+mj-ea"/>
              </a:rPr>
              <a:t>Region Proposal Network</a:t>
            </a:r>
            <a:r>
              <a:rPr lang="zh-CN" altLang="en-US" dirty="0">
                <a:latin typeface="+mj-ea"/>
                <a:ea typeface="+mj-ea"/>
              </a:rPr>
              <a:t>）。即区域候选网络，该网络替代了之前</a:t>
            </a:r>
            <a:r>
              <a:rPr lang="en-US" altLang="zh-CN" dirty="0">
                <a:latin typeface="+mj-ea"/>
                <a:ea typeface="+mj-ea"/>
              </a:rPr>
              <a:t>R-CNN</a:t>
            </a:r>
            <a:r>
              <a:rPr lang="zh-CN" altLang="en-US" dirty="0">
                <a:latin typeface="+mj-ea"/>
                <a:ea typeface="+mj-ea"/>
              </a:rPr>
              <a:t>版本的</a:t>
            </a:r>
            <a:r>
              <a:rPr lang="en-US" altLang="zh-CN" dirty="0">
                <a:latin typeface="+mj-ea"/>
                <a:ea typeface="+mj-ea"/>
              </a:rPr>
              <a:t>Selective Search</a:t>
            </a:r>
            <a:r>
              <a:rPr lang="zh-CN" altLang="en-US" dirty="0">
                <a:latin typeface="+mj-ea"/>
                <a:ea typeface="+mj-ea"/>
              </a:rPr>
              <a:t>，用于生成候选框。这里任务有两部分，一个是分类：判断所有预设</a:t>
            </a:r>
            <a:r>
              <a:rPr lang="en-US" altLang="zh-CN" dirty="0">
                <a:latin typeface="+mj-ea"/>
                <a:ea typeface="+mj-ea"/>
              </a:rPr>
              <a:t>anchor</a:t>
            </a:r>
            <a:r>
              <a:rPr lang="zh-CN" altLang="en-US" dirty="0">
                <a:latin typeface="+mj-ea"/>
                <a:ea typeface="+mj-ea"/>
              </a:rPr>
              <a:t>是属于</a:t>
            </a:r>
            <a:r>
              <a:rPr lang="en-US" altLang="zh-CN" dirty="0">
                <a:latin typeface="+mj-ea"/>
                <a:ea typeface="+mj-ea"/>
              </a:rPr>
              <a:t>positive</a:t>
            </a:r>
            <a:r>
              <a:rPr lang="zh-CN" altLang="en-US" dirty="0">
                <a:latin typeface="+mj-ea"/>
                <a:ea typeface="+mj-ea"/>
              </a:rPr>
              <a:t>还是</a:t>
            </a:r>
            <a:r>
              <a:rPr lang="en-US" altLang="zh-CN" dirty="0">
                <a:latin typeface="+mj-ea"/>
                <a:ea typeface="+mj-ea"/>
              </a:rPr>
              <a:t>negative</a:t>
            </a:r>
            <a:r>
              <a:rPr lang="zh-CN" altLang="en-US" dirty="0">
                <a:latin typeface="+mj-ea"/>
                <a:ea typeface="+mj-ea"/>
              </a:rPr>
              <a:t>（即</a:t>
            </a:r>
            <a:r>
              <a:rPr lang="en-US" altLang="zh-CN" dirty="0">
                <a:latin typeface="+mj-ea"/>
                <a:ea typeface="+mj-ea"/>
              </a:rPr>
              <a:t>anchor</a:t>
            </a:r>
            <a:r>
              <a:rPr lang="zh-CN" altLang="en-US" dirty="0">
                <a:latin typeface="+mj-ea"/>
                <a:ea typeface="+mj-ea"/>
              </a:rPr>
              <a:t>内是否有目标，二分类）；还有一个</a:t>
            </a:r>
            <a:r>
              <a:rPr lang="en-US" altLang="zh-CN" dirty="0">
                <a:latin typeface="+mj-ea"/>
                <a:ea typeface="+mj-ea"/>
              </a:rPr>
              <a:t>bounding box regression</a:t>
            </a:r>
            <a:r>
              <a:rPr lang="zh-CN" altLang="en-US" dirty="0">
                <a:latin typeface="+mj-ea"/>
                <a:ea typeface="+mj-ea"/>
              </a:rPr>
              <a:t>：修正</a:t>
            </a:r>
            <a:r>
              <a:rPr lang="en-US" altLang="zh-CN" dirty="0">
                <a:latin typeface="+mj-ea"/>
                <a:ea typeface="+mj-ea"/>
              </a:rPr>
              <a:t>anchors</a:t>
            </a:r>
            <a:r>
              <a:rPr lang="zh-CN" altLang="en-US" dirty="0">
                <a:latin typeface="+mj-ea"/>
                <a:ea typeface="+mj-ea"/>
              </a:rPr>
              <a:t>得到较为准确的</a:t>
            </a:r>
            <a:r>
              <a:rPr lang="en-US" altLang="zh-CN" dirty="0">
                <a:latin typeface="+mj-ea"/>
                <a:ea typeface="+mj-ea"/>
              </a:rPr>
              <a:t>proposals</a:t>
            </a:r>
            <a:r>
              <a:rPr lang="zh-CN" altLang="en-US" dirty="0">
                <a:latin typeface="+mj-ea"/>
                <a:ea typeface="+mj-ea"/>
              </a:rPr>
              <a:t>。因此，</a:t>
            </a:r>
            <a:r>
              <a:rPr lang="en-US" altLang="zh-CN" dirty="0">
                <a:latin typeface="+mj-ea"/>
                <a:ea typeface="+mj-ea"/>
              </a:rPr>
              <a:t>RPN</a:t>
            </a:r>
            <a:r>
              <a:rPr lang="zh-CN" altLang="en-US" dirty="0">
                <a:latin typeface="+mj-ea"/>
                <a:ea typeface="+mj-ea"/>
              </a:rPr>
              <a:t>网络相当于提前做了一部分检测，即判断是否有目标（具体什么类别这里不判），以及修正</a:t>
            </a:r>
            <a:r>
              <a:rPr lang="en-US" altLang="zh-CN" dirty="0">
                <a:latin typeface="+mj-ea"/>
                <a:ea typeface="+mj-ea"/>
              </a:rPr>
              <a:t>anchor</a:t>
            </a:r>
            <a:r>
              <a:rPr lang="zh-CN" altLang="en-US" dirty="0">
                <a:latin typeface="+mj-ea"/>
                <a:ea typeface="+mj-ea"/>
              </a:rPr>
              <a:t>使框的更准一些。</a:t>
            </a:r>
            <a:endParaRPr lang="en-US" altLang="zh-CN" dirty="0">
              <a:latin typeface="+mj-ea"/>
              <a:ea typeface="+mj-ea"/>
            </a:endParaRPr>
          </a:p>
          <a:p>
            <a:pPr marL="285750" indent="-285750" algn="just">
              <a:lnSpc>
                <a:spcPct val="150000"/>
              </a:lnSpc>
              <a:buFont typeface="Arial" panose="020B0604020202020204" pitchFamily="34" charset="0"/>
              <a:buChar char="•"/>
            </a:pPr>
            <a:r>
              <a:rPr lang="en-US" altLang="zh-CN" dirty="0" err="1">
                <a:latin typeface="+mj-ea"/>
                <a:ea typeface="+mj-ea"/>
              </a:rPr>
              <a:t>RoI</a:t>
            </a:r>
            <a:r>
              <a:rPr lang="en-US" altLang="zh-CN" dirty="0">
                <a:latin typeface="+mj-ea"/>
                <a:ea typeface="+mj-ea"/>
              </a:rPr>
              <a:t> Pooling</a:t>
            </a:r>
            <a:r>
              <a:rPr lang="zh-CN" altLang="en-US" dirty="0">
                <a:latin typeface="+mj-ea"/>
                <a:ea typeface="+mj-ea"/>
              </a:rPr>
              <a:t>。（</a:t>
            </a:r>
            <a:r>
              <a:rPr lang="en-US" altLang="zh-CN" dirty="0">
                <a:latin typeface="+mj-ea"/>
                <a:ea typeface="+mj-ea"/>
              </a:rPr>
              <a:t>SPP-net</a:t>
            </a:r>
            <a:r>
              <a:rPr lang="zh-CN" altLang="en-US" dirty="0">
                <a:latin typeface="+mj-ea"/>
                <a:ea typeface="+mj-ea"/>
              </a:rPr>
              <a:t>中的空间金字塔池化），用于收集</a:t>
            </a:r>
            <a:r>
              <a:rPr lang="en-US" altLang="zh-CN" dirty="0">
                <a:latin typeface="+mj-ea"/>
                <a:ea typeface="+mj-ea"/>
              </a:rPr>
              <a:t>RPN</a:t>
            </a:r>
            <a:r>
              <a:rPr lang="zh-CN" altLang="en-US" dirty="0">
                <a:latin typeface="+mj-ea"/>
                <a:ea typeface="+mj-ea"/>
              </a:rPr>
              <a:t>生成的</a:t>
            </a:r>
            <a:r>
              <a:rPr lang="en-US" altLang="zh-CN" dirty="0">
                <a:latin typeface="+mj-ea"/>
                <a:ea typeface="+mj-ea"/>
              </a:rPr>
              <a:t>Proposals</a:t>
            </a:r>
            <a:r>
              <a:rPr lang="zh-CN" altLang="en-US" dirty="0">
                <a:latin typeface="+mj-ea"/>
                <a:ea typeface="+mj-ea"/>
              </a:rPr>
              <a:t>（每个框的坐标），并从</a:t>
            </a:r>
            <a:r>
              <a:rPr lang="en-US" altLang="zh-CN" dirty="0">
                <a:latin typeface="+mj-ea"/>
                <a:ea typeface="+mj-ea"/>
              </a:rPr>
              <a:t>feature maps</a:t>
            </a:r>
            <a:r>
              <a:rPr lang="zh-CN" altLang="en-US" dirty="0">
                <a:latin typeface="+mj-ea"/>
                <a:ea typeface="+mj-ea"/>
              </a:rPr>
              <a:t>中提取出来（从对应位置扣出来），生成</a:t>
            </a:r>
            <a:r>
              <a:rPr lang="en-US" altLang="zh-CN" dirty="0">
                <a:latin typeface="+mj-ea"/>
                <a:ea typeface="+mj-ea"/>
              </a:rPr>
              <a:t>Proposals feature maps</a:t>
            </a:r>
            <a:r>
              <a:rPr lang="zh-CN" altLang="en-US" dirty="0">
                <a:latin typeface="+mj-ea"/>
                <a:ea typeface="+mj-ea"/>
              </a:rPr>
              <a:t>送入后续全连接层继续做分类和回归。</a:t>
            </a:r>
            <a:endParaRPr lang="en-US" altLang="zh-CN" dirty="0">
              <a:latin typeface="+mj-ea"/>
              <a:ea typeface="+mj-ea"/>
            </a:endParaRPr>
          </a:p>
          <a:p>
            <a:pPr marL="285750" indent="-285750" algn="just">
              <a:lnSpc>
                <a:spcPct val="150000"/>
              </a:lnSpc>
              <a:buFont typeface="Arial" panose="020B0604020202020204" pitchFamily="34" charset="0"/>
              <a:buChar char="•"/>
            </a:pPr>
            <a:r>
              <a:rPr lang="en-US" altLang="zh-CN" dirty="0">
                <a:latin typeface="+mj-ea"/>
                <a:ea typeface="+mj-ea"/>
              </a:rPr>
              <a:t>Classification and Regression</a:t>
            </a:r>
            <a:r>
              <a:rPr lang="zh-CN" altLang="en-US" dirty="0">
                <a:latin typeface="+mj-ea"/>
                <a:ea typeface="+mj-ea"/>
              </a:rPr>
              <a:t>。利用</a:t>
            </a:r>
            <a:r>
              <a:rPr lang="en-US" altLang="zh-CN" dirty="0">
                <a:latin typeface="+mj-ea"/>
                <a:ea typeface="+mj-ea"/>
              </a:rPr>
              <a:t>Proposals feature maps</a:t>
            </a:r>
            <a:r>
              <a:rPr lang="zh-CN" altLang="en-US" dirty="0">
                <a:latin typeface="+mj-ea"/>
                <a:ea typeface="+mj-ea"/>
              </a:rPr>
              <a:t>计算出具体类别，同时再做一次</a:t>
            </a:r>
            <a:r>
              <a:rPr lang="en-US" altLang="zh-CN" dirty="0">
                <a:latin typeface="+mj-ea"/>
                <a:ea typeface="+mj-ea"/>
              </a:rPr>
              <a:t>bounding box regression</a:t>
            </a:r>
            <a:r>
              <a:rPr lang="zh-CN" altLang="en-US" dirty="0">
                <a:latin typeface="+mj-ea"/>
                <a:ea typeface="+mj-ea"/>
              </a:rPr>
              <a:t>获得检测框最终的精确位置。</a:t>
            </a:r>
          </a:p>
        </p:txBody>
      </p:sp>
    </p:spTree>
    <p:extLst>
      <p:ext uri="{BB962C8B-B14F-4D97-AF65-F5344CB8AC3E}">
        <p14:creationId xmlns:p14="http://schemas.microsoft.com/office/powerpoint/2010/main" val="408217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25631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Conv layers</a:t>
            </a:r>
            <a:endParaRPr lang="zh-CN" altLang="en-US" sz="3200" b="1" dirty="0">
              <a:solidFill>
                <a:srgbClr val="0162D4"/>
              </a:solidFill>
              <a:latin typeface="+mj-ea"/>
              <a:ea typeface="+mj-ea"/>
            </a:endParaRPr>
          </a:p>
        </p:txBody>
      </p:sp>
      <p:sp>
        <p:nvSpPr>
          <p:cNvPr id="4" name="文本框 3">
            <a:extLst>
              <a:ext uri="{FF2B5EF4-FFF2-40B4-BE49-F238E27FC236}">
                <a16:creationId xmlns:a16="http://schemas.microsoft.com/office/drawing/2014/main" id="{5090209F-9544-9411-F3A9-F2B0EE5C650B}"/>
              </a:ext>
            </a:extLst>
          </p:cNvPr>
          <p:cNvSpPr txBox="1"/>
          <p:nvPr/>
        </p:nvSpPr>
        <p:spPr>
          <a:xfrm>
            <a:off x="1098781" y="1017916"/>
            <a:ext cx="9902774" cy="1116781"/>
          </a:xfrm>
          <a:prstGeom prst="rect">
            <a:avLst/>
          </a:prstGeom>
          <a:noFill/>
        </p:spPr>
        <p:txBody>
          <a:bodyPr wrap="square" rtlCol="0">
            <a:spAutoFit/>
          </a:bodyPr>
          <a:lstStyle/>
          <a:p>
            <a:pPr algn="just">
              <a:lnSpc>
                <a:spcPct val="200000"/>
              </a:lnSpc>
            </a:pPr>
            <a:r>
              <a:rPr lang="zh-CN" altLang="en-US" dirty="0">
                <a:latin typeface="+mj-ea"/>
                <a:ea typeface="+mj-ea"/>
              </a:rPr>
              <a:t>在最前面的卷积神经网络中，作者验证了</a:t>
            </a:r>
            <a:r>
              <a:rPr lang="en-US" altLang="zh-CN" dirty="0">
                <a:latin typeface="+mj-ea"/>
                <a:ea typeface="+mj-ea"/>
              </a:rPr>
              <a:t>ZF</a:t>
            </a:r>
            <a:r>
              <a:rPr lang="zh-CN" altLang="en-US" dirty="0">
                <a:latin typeface="+mj-ea"/>
                <a:ea typeface="+mj-ea"/>
              </a:rPr>
              <a:t>模型和</a:t>
            </a:r>
            <a:r>
              <a:rPr lang="en-US" altLang="zh-CN" dirty="0">
                <a:latin typeface="+mj-ea"/>
                <a:ea typeface="+mj-ea"/>
              </a:rPr>
              <a:t>VGG16</a:t>
            </a:r>
            <a:r>
              <a:rPr lang="zh-CN" altLang="en-US" dirty="0">
                <a:latin typeface="+mj-ea"/>
                <a:ea typeface="+mj-ea"/>
              </a:rPr>
              <a:t>模型。</a:t>
            </a:r>
            <a:r>
              <a:rPr lang="en-US" altLang="zh-CN" dirty="0">
                <a:latin typeface="+mj-ea"/>
                <a:ea typeface="+mj-ea"/>
              </a:rPr>
              <a:t>ZF</a:t>
            </a:r>
            <a:r>
              <a:rPr lang="zh-CN" altLang="en-US" dirty="0">
                <a:latin typeface="+mj-ea"/>
                <a:ea typeface="+mj-ea"/>
              </a:rPr>
              <a:t>模型比较小，只有</a:t>
            </a:r>
            <a:r>
              <a:rPr lang="en-US" altLang="zh-CN" dirty="0">
                <a:latin typeface="+mj-ea"/>
                <a:ea typeface="+mj-ea"/>
              </a:rPr>
              <a:t>5</a:t>
            </a:r>
            <a:r>
              <a:rPr lang="zh-CN" altLang="en-US" dirty="0">
                <a:latin typeface="+mj-ea"/>
                <a:ea typeface="+mj-ea"/>
              </a:rPr>
              <a:t>个共享的卷积层。</a:t>
            </a:r>
            <a:r>
              <a:rPr lang="en-US" altLang="zh-CN" dirty="0">
                <a:latin typeface="+mj-ea"/>
                <a:ea typeface="+mj-ea"/>
              </a:rPr>
              <a:t>VGG16</a:t>
            </a:r>
            <a:r>
              <a:rPr lang="zh-CN" altLang="en-US" dirty="0">
                <a:latin typeface="+mj-ea"/>
                <a:ea typeface="+mj-ea"/>
              </a:rPr>
              <a:t>比较大，它有</a:t>
            </a:r>
            <a:r>
              <a:rPr lang="en-US" altLang="zh-CN" dirty="0">
                <a:latin typeface="+mj-ea"/>
                <a:ea typeface="+mj-ea"/>
              </a:rPr>
              <a:t>13</a:t>
            </a:r>
            <a:r>
              <a:rPr lang="zh-CN" altLang="en-US" dirty="0">
                <a:latin typeface="+mj-ea"/>
                <a:ea typeface="+mj-ea"/>
              </a:rPr>
              <a:t>个共享的卷积层。</a:t>
            </a:r>
          </a:p>
        </p:txBody>
      </p:sp>
      <p:pic>
        <p:nvPicPr>
          <p:cNvPr id="2" name="图片 1" descr="ZFNet Architecture">
            <a:extLst>
              <a:ext uri="{FF2B5EF4-FFF2-40B4-BE49-F238E27FC236}">
                <a16:creationId xmlns:a16="http://schemas.microsoft.com/office/drawing/2014/main" id="{2C30088F-CB83-6CCC-1546-1FD608A6A3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3800" y="2262129"/>
            <a:ext cx="5274310" cy="1313815"/>
          </a:xfrm>
          <a:prstGeom prst="rect">
            <a:avLst/>
          </a:prstGeom>
          <a:noFill/>
          <a:ln>
            <a:noFill/>
          </a:ln>
        </p:spPr>
      </p:pic>
      <p:pic>
        <p:nvPicPr>
          <p:cNvPr id="3" name="图片 2">
            <a:extLst>
              <a:ext uri="{FF2B5EF4-FFF2-40B4-BE49-F238E27FC236}">
                <a16:creationId xmlns:a16="http://schemas.microsoft.com/office/drawing/2014/main" id="{12D28E4E-B183-AA2F-485C-832628812999}"/>
              </a:ext>
            </a:extLst>
          </p:cNvPr>
          <p:cNvPicPr>
            <a:picLocks noChangeAspect="1"/>
          </p:cNvPicPr>
          <p:nvPr/>
        </p:nvPicPr>
        <p:blipFill>
          <a:blip r:embed="rId3"/>
          <a:stretch>
            <a:fillRect/>
          </a:stretch>
        </p:blipFill>
        <p:spPr>
          <a:xfrm>
            <a:off x="1213800" y="3703376"/>
            <a:ext cx="4330109" cy="2678160"/>
          </a:xfrm>
          <a:prstGeom prst="rect">
            <a:avLst/>
          </a:prstGeom>
        </p:spPr>
      </p:pic>
      <p:sp>
        <p:nvSpPr>
          <p:cNvPr id="5" name="文本框 4">
            <a:extLst>
              <a:ext uri="{FF2B5EF4-FFF2-40B4-BE49-F238E27FC236}">
                <a16:creationId xmlns:a16="http://schemas.microsoft.com/office/drawing/2014/main" id="{EB8A8629-F3DD-8971-441A-EC0E23E51B9C}"/>
              </a:ext>
            </a:extLst>
          </p:cNvPr>
          <p:cNvSpPr txBox="1"/>
          <p:nvPr/>
        </p:nvSpPr>
        <p:spPr>
          <a:xfrm>
            <a:off x="6740106" y="3049844"/>
            <a:ext cx="4077419" cy="1670778"/>
          </a:xfrm>
          <a:prstGeom prst="rect">
            <a:avLst/>
          </a:prstGeom>
          <a:noFill/>
        </p:spPr>
        <p:txBody>
          <a:bodyPr wrap="square" rtlCol="0">
            <a:spAutoFit/>
          </a:bodyPr>
          <a:lstStyle/>
          <a:p>
            <a:pPr algn="just">
              <a:lnSpc>
                <a:spcPct val="200000"/>
              </a:lnSpc>
            </a:pPr>
            <a:r>
              <a:rPr lang="zh-CN" altLang="en-US" dirty="0">
                <a:latin typeface="+mj-ea"/>
                <a:ea typeface="+mj-ea"/>
              </a:rPr>
              <a:t>它们的目的主要是为了得到后面的特征图，所以选择</a:t>
            </a:r>
            <a:r>
              <a:rPr lang="en-US" altLang="zh-CN" dirty="0">
                <a:latin typeface="+mj-ea"/>
                <a:ea typeface="+mj-ea"/>
              </a:rPr>
              <a:t>ZF</a:t>
            </a:r>
            <a:r>
              <a:rPr lang="zh-CN" altLang="en-US" dirty="0">
                <a:latin typeface="+mj-ea"/>
                <a:ea typeface="+mj-ea"/>
              </a:rPr>
              <a:t>或者</a:t>
            </a:r>
            <a:r>
              <a:rPr lang="en-US" altLang="zh-CN" dirty="0">
                <a:latin typeface="+mj-ea"/>
                <a:ea typeface="+mj-ea"/>
              </a:rPr>
              <a:t>VGG16</a:t>
            </a:r>
            <a:r>
              <a:rPr lang="zh-CN" altLang="en-US" dirty="0">
                <a:latin typeface="+mj-ea"/>
                <a:ea typeface="+mj-ea"/>
              </a:rPr>
              <a:t>区别不明显。</a:t>
            </a:r>
          </a:p>
        </p:txBody>
      </p:sp>
    </p:spTree>
    <p:extLst>
      <p:ext uri="{BB962C8B-B14F-4D97-AF65-F5344CB8AC3E}">
        <p14:creationId xmlns:p14="http://schemas.microsoft.com/office/powerpoint/2010/main" val="287012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39613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RPN</a:t>
            </a:r>
            <a:r>
              <a:rPr lang="zh-CN" altLang="en-US" sz="3200" b="1" dirty="0">
                <a:solidFill>
                  <a:srgbClr val="0162D4"/>
                </a:solidFill>
                <a:latin typeface="+mj-ea"/>
                <a:ea typeface="+mj-ea"/>
              </a:rPr>
              <a:t>如何生成候选框</a:t>
            </a:r>
          </a:p>
        </p:txBody>
      </p:sp>
      <p:pic>
        <p:nvPicPr>
          <p:cNvPr id="8" name="图片 7">
            <a:extLst>
              <a:ext uri="{FF2B5EF4-FFF2-40B4-BE49-F238E27FC236}">
                <a16:creationId xmlns:a16="http://schemas.microsoft.com/office/drawing/2014/main" id="{A629C99E-650A-A863-3E41-AA84E9E04EA1}"/>
              </a:ext>
            </a:extLst>
          </p:cNvPr>
          <p:cNvPicPr>
            <a:picLocks noChangeAspect="1"/>
          </p:cNvPicPr>
          <p:nvPr/>
        </p:nvPicPr>
        <p:blipFill>
          <a:blip r:embed="rId2"/>
          <a:stretch>
            <a:fillRect/>
          </a:stretch>
        </p:blipFill>
        <p:spPr>
          <a:xfrm>
            <a:off x="1098781" y="996825"/>
            <a:ext cx="8541189" cy="2432175"/>
          </a:xfrm>
          <a:prstGeom prst="rect">
            <a:avLst/>
          </a:prstGeom>
        </p:spPr>
      </p:pic>
      <p:sp>
        <p:nvSpPr>
          <p:cNvPr id="9" name="文本框 8">
            <a:extLst>
              <a:ext uri="{FF2B5EF4-FFF2-40B4-BE49-F238E27FC236}">
                <a16:creationId xmlns:a16="http://schemas.microsoft.com/office/drawing/2014/main" id="{57ED1C2E-199E-774B-65CB-6147E773B14C}"/>
              </a:ext>
            </a:extLst>
          </p:cNvPr>
          <p:cNvSpPr txBox="1"/>
          <p:nvPr/>
        </p:nvSpPr>
        <p:spPr>
          <a:xfrm>
            <a:off x="1098780" y="3535341"/>
            <a:ext cx="9753249" cy="2224776"/>
          </a:xfrm>
          <a:prstGeom prst="rect">
            <a:avLst/>
          </a:prstGeom>
          <a:noFill/>
        </p:spPr>
        <p:txBody>
          <a:bodyPr wrap="square" rtlCol="0">
            <a:spAutoFit/>
          </a:bodyPr>
          <a:lstStyle/>
          <a:p>
            <a:pPr algn="just">
              <a:lnSpc>
                <a:spcPct val="200000"/>
              </a:lnSpc>
            </a:pPr>
            <a:r>
              <a:rPr lang="zh-CN" altLang="en-US" dirty="0">
                <a:latin typeface="+mj-ea"/>
                <a:ea typeface="+mj-ea"/>
              </a:rPr>
              <a:t>经过滑窗卷积网络后输出一个低维特征，并分别送入两个并列的全连接层，其中一个全连接层用于分类，判断当前滑窗对应的图像区域是否包含目标，另一个全连接层用于回归候选框的位置，判断当前候选框相对于当前滑窗所对应图像区域的位置偏移量及缩放尺度。具体的执行过程见下图所示：</a:t>
            </a:r>
          </a:p>
        </p:txBody>
      </p:sp>
    </p:spTree>
    <p:extLst>
      <p:ext uri="{BB962C8B-B14F-4D97-AF65-F5344CB8AC3E}">
        <p14:creationId xmlns:p14="http://schemas.microsoft.com/office/powerpoint/2010/main" val="1527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39613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RPN</a:t>
            </a:r>
            <a:r>
              <a:rPr lang="zh-CN" altLang="en-US" sz="3200" b="1" dirty="0">
                <a:solidFill>
                  <a:srgbClr val="0162D4"/>
                </a:solidFill>
                <a:latin typeface="+mj-ea"/>
                <a:ea typeface="+mj-ea"/>
              </a:rPr>
              <a:t>如何生成候选框</a:t>
            </a:r>
          </a:p>
        </p:txBody>
      </p:sp>
      <p:pic>
        <p:nvPicPr>
          <p:cNvPr id="2" name="图片 1">
            <a:extLst>
              <a:ext uri="{FF2B5EF4-FFF2-40B4-BE49-F238E27FC236}">
                <a16:creationId xmlns:a16="http://schemas.microsoft.com/office/drawing/2014/main" id="{95895648-8C32-10DD-3072-BA628F1E9315}"/>
              </a:ext>
            </a:extLst>
          </p:cNvPr>
          <p:cNvPicPr>
            <a:picLocks noChangeAspect="1"/>
          </p:cNvPicPr>
          <p:nvPr/>
        </p:nvPicPr>
        <p:blipFill>
          <a:blip r:embed="rId2"/>
          <a:stretch>
            <a:fillRect/>
          </a:stretch>
        </p:blipFill>
        <p:spPr>
          <a:xfrm>
            <a:off x="3458845" y="835079"/>
            <a:ext cx="5274310" cy="3071495"/>
          </a:xfrm>
          <a:prstGeom prst="rect">
            <a:avLst/>
          </a:prstGeom>
        </p:spPr>
      </p:pic>
      <p:pic>
        <p:nvPicPr>
          <p:cNvPr id="3" name="图片 2">
            <a:extLst>
              <a:ext uri="{FF2B5EF4-FFF2-40B4-BE49-F238E27FC236}">
                <a16:creationId xmlns:a16="http://schemas.microsoft.com/office/drawing/2014/main" id="{98668AC1-1D9B-7ED8-2D3C-F22A8553FE1A}"/>
              </a:ext>
            </a:extLst>
          </p:cNvPr>
          <p:cNvPicPr>
            <a:picLocks noChangeAspect="1"/>
          </p:cNvPicPr>
          <p:nvPr/>
        </p:nvPicPr>
        <p:blipFill>
          <a:blip r:embed="rId3"/>
          <a:stretch>
            <a:fillRect/>
          </a:stretch>
        </p:blipFill>
        <p:spPr>
          <a:xfrm>
            <a:off x="1795668" y="4042697"/>
            <a:ext cx="8600664" cy="2440424"/>
          </a:xfrm>
          <a:prstGeom prst="rect">
            <a:avLst/>
          </a:prstGeom>
        </p:spPr>
      </p:pic>
    </p:spTree>
    <p:extLst>
      <p:ext uri="{BB962C8B-B14F-4D97-AF65-F5344CB8AC3E}">
        <p14:creationId xmlns:p14="http://schemas.microsoft.com/office/powerpoint/2010/main" val="207483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39613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RPN</a:t>
            </a:r>
            <a:r>
              <a:rPr lang="zh-CN" altLang="en-US" sz="3200" b="1" dirty="0">
                <a:solidFill>
                  <a:srgbClr val="0162D4"/>
                </a:solidFill>
                <a:latin typeface="+mj-ea"/>
                <a:ea typeface="+mj-ea"/>
              </a:rPr>
              <a:t>如何生成候选框</a:t>
            </a:r>
          </a:p>
        </p:txBody>
      </p:sp>
      <p:pic>
        <p:nvPicPr>
          <p:cNvPr id="4" name="图片 3">
            <a:extLst>
              <a:ext uri="{FF2B5EF4-FFF2-40B4-BE49-F238E27FC236}">
                <a16:creationId xmlns:a16="http://schemas.microsoft.com/office/drawing/2014/main" id="{DCFFA799-4F87-BB40-E926-28A17CA6C35D}"/>
              </a:ext>
            </a:extLst>
          </p:cNvPr>
          <p:cNvPicPr>
            <a:picLocks noChangeAspect="1"/>
          </p:cNvPicPr>
          <p:nvPr/>
        </p:nvPicPr>
        <p:blipFill>
          <a:blip r:embed="rId2"/>
          <a:stretch>
            <a:fillRect/>
          </a:stretch>
        </p:blipFill>
        <p:spPr>
          <a:xfrm>
            <a:off x="1269752" y="1248069"/>
            <a:ext cx="9652496" cy="4902452"/>
          </a:xfrm>
          <a:prstGeom prst="rect">
            <a:avLst/>
          </a:prstGeom>
        </p:spPr>
      </p:pic>
    </p:spTree>
    <p:extLst>
      <p:ext uri="{BB962C8B-B14F-4D97-AF65-F5344CB8AC3E}">
        <p14:creationId xmlns:p14="http://schemas.microsoft.com/office/powerpoint/2010/main" val="344773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62D4"/>
        </a:solidFill>
        <a:effectLst/>
      </p:bgPr>
    </p:bg>
    <p:spTree>
      <p:nvGrpSpPr>
        <p:cNvPr id="1" name=""/>
        <p:cNvGrpSpPr/>
        <p:nvPr/>
      </p:nvGrpSpPr>
      <p:grpSpPr>
        <a:xfrm>
          <a:off x="0" y="0"/>
          <a:ext cx="0" cy="0"/>
          <a:chOff x="0" y="0"/>
          <a:chExt cx="0" cy="0"/>
        </a:xfrm>
      </p:grpSpPr>
      <p:grpSp>
        <p:nvGrpSpPr>
          <p:cNvPr id="16" name="组合 15"/>
          <p:cNvGrpSpPr/>
          <p:nvPr/>
        </p:nvGrpSpPr>
        <p:grpSpPr>
          <a:xfrm>
            <a:off x="6021705" y="2002790"/>
            <a:ext cx="3632835" cy="523240"/>
            <a:chOff x="2479" y="3757"/>
            <a:chExt cx="5721" cy="824"/>
          </a:xfrm>
        </p:grpSpPr>
        <p:sp>
          <p:nvSpPr>
            <p:cNvPr id="7" name="矩形 6"/>
            <p:cNvSpPr/>
            <p:nvPr/>
          </p:nvSpPr>
          <p:spPr>
            <a:xfrm>
              <a:off x="2479" y="3876"/>
              <a:ext cx="680" cy="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charset="-122"/>
                <a:ea typeface="微软雅黑" panose="020B0503020204020204" charset="-122"/>
              </a:endParaRPr>
            </a:p>
          </p:txBody>
        </p:sp>
        <p:sp>
          <p:nvSpPr>
            <p:cNvPr id="12" name="文本框 11"/>
            <p:cNvSpPr txBox="1"/>
            <p:nvPr/>
          </p:nvSpPr>
          <p:spPr>
            <a:xfrm>
              <a:off x="3638" y="3757"/>
              <a:ext cx="4562" cy="824"/>
            </a:xfrm>
            <a:prstGeom prst="rect">
              <a:avLst/>
            </a:prstGeom>
            <a:noFill/>
          </p:spPr>
          <p:txBody>
            <a:bodyPr wrap="none" rtlCol="0">
              <a:spAutoFit/>
            </a:bodyPr>
            <a:lstStyle/>
            <a:p>
              <a:pPr algn="l"/>
              <a:r>
                <a:rPr lang="en-US" altLang="zh-CN" sz="2800" dirty="0">
                  <a:solidFill>
                    <a:schemeClr val="tx1"/>
                  </a:solidFill>
                  <a:latin typeface="微软雅黑" panose="020B0503020204020204" charset="-122"/>
                  <a:ea typeface="微软雅黑" panose="020B0503020204020204" charset="-122"/>
                  <a:cs typeface="+mj-lt"/>
                  <a:sym typeface="+mn-ea"/>
                </a:rPr>
                <a:t>Fast R-CNN</a:t>
              </a:r>
              <a:r>
                <a:rPr lang="zh-CN" altLang="en-US" sz="2800" dirty="0">
                  <a:solidFill>
                    <a:schemeClr val="tx1"/>
                  </a:solidFill>
                  <a:latin typeface="微软雅黑" panose="020B0503020204020204" charset="-122"/>
                  <a:ea typeface="微软雅黑" panose="020B0503020204020204" charset="-122"/>
                  <a:cs typeface="+mj-lt"/>
                  <a:sym typeface="+mn-ea"/>
                </a:rPr>
                <a:t>回顾</a:t>
              </a:r>
              <a:endParaRPr lang="en-US" altLang="zh-CN" sz="2800" dirty="0">
                <a:solidFill>
                  <a:schemeClr val="tx1"/>
                </a:solidFill>
                <a:latin typeface="微软雅黑" panose="020B0503020204020204" charset="-122"/>
                <a:ea typeface="微软雅黑" panose="020B0503020204020204" charset="-122"/>
                <a:cs typeface="+mj-lt"/>
                <a:sym typeface="+mn-ea"/>
              </a:endParaRPr>
            </a:p>
          </p:txBody>
        </p:sp>
      </p:grpSp>
      <p:grpSp>
        <p:nvGrpSpPr>
          <p:cNvPr id="17" name="组合 16"/>
          <p:cNvGrpSpPr/>
          <p:nvPr/>
        </p:nvGrpSpPr>
        <p:grpSpPr>
          <a:xfrm>
            <a:off x="6021705" y="2956560"/>
            <a:ext cx="4689475" cy="523240"/>
            <a:chOff x="2479" y="4778"/>
            <a:chExt cx="7385" cy="824"/>
          </a:xfrm>
        </p:grpSpPr>
        <p:sp>
          <p:nvSpPr>
            <p:cNvPr id="13" name="矩形 12"/>
            <p:cNvSpPr/>
            <p:nvPr/>
          </p:nvSpPr>
          <p:spPr>
            <a:xfrm>
              <a:off x="2479" y="4897"/>
              <a:ext cx="680" cy="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charset="-122"/>
                <a:ea typeface="微软雅黑" panose="020B0503020204020204" charset="-122"/>
              </a:endParaRPr>
            </a:p>
          </p:txBody>
        </p:sp>
        <p:sp>
          <p:nvSpPr>
            <p:cNvPr id="14" name="文本框 13"/>
            <p:cNvSpPr txBox="1"/>
            <p:nvPr/>
          </p:nvSpPr>
          <p:spPr>
            <a:xfrm>
              <a:off x="3638" y="4778"/>
              <a:ext cx="6226" cy="824"/>
            </a:xfrm>
            <a:prstGeom prst="rect">
              <a:avLst/>
            </a:prstGeom>
            <a:noFill/>
          </p:spPr>
          <p:txBody>
            <a:bodyPr wrap="none" rtlCol="0">
              <a:spAutoFit/>
            </a:bodyPr>
            <a:lstStyle/>
            <a:p>
              <a:pPr algn="l"/>
              <a:r>
                <a:rPr lang="en-US" altLang="zh-CN" sz="2800" dirty="0">
                  <a:latin typeface="微软雅黑" panose="020B0503020204020204" charset="-122"/>
                  <a:ea typeface="微软雅黑" panose="020B0503020204020204" charset="-122"/>
                  <a:cs typeface="+mj-lt"/>
                  <a:sym typeface="+mn-ea"/>
                </a:rPr>
                <a:t>Faster R-CNN</a:t>
              </a:r>
              <a:r>
                <a:rPr lang="zh-CN" altLang="en-US" sz="2800" dirty="0">
                  <a:latin typeface="微软雅黑" panose="020B0503020204020204" charset="-122"/>
                  <a:ea typeface="微软雅黑" panose="020B0503020204020204" charset="-122"/>
                  <a:cs typeface="+mj-lt"/>
                  <a:sym typeface="+mn-ea"/>
                </a:rPr>
                <a:t>模型详解</a:t>
              </a:r>
              <a:endParaRPr lang="en-US" altLang="zh-CN" sz="2800" dirty="0">
                <a:solidFill>
                  <a:schemeClr val="tx1"/>
                </a:solidFill>
                <a:latin typeface="微软雅黑" panose="020B0503020204020204" charset="-122"/>
                <a:ea typeface="微软雅黑" panose="020B0503020204020204" charset="-122"/>
                <a:cs typeface="+mj-lt"/>
                <a:sym typeface="+mn-ea"/>
              </a:endParaRPr>
            </a:p>
          </p:txBody>
        </p:sp>
      </p:grpSp>
      <p:grpSp>
        <p:nvGrpSpPr>
          <p:cNvPr id="19" name="组合 18"/>
          <p:cNvGrpSpPr/>
          <p:nvPr/>
        </p:nvGrpSpPr>
        <p:grpSpPr>
          <a:xfrm>
            <a:off x="6021705" y="4864100"/>
            <a:ext cx="3075305" cy="523240"/>
            <a:chOff x="2479" y="6819"/>
            <a:chExt cx="4843" cy="824"/>
          </a:xfrm>
        </p:grpSpPr>
        <p:sp>
          <p:nvSpPr>
            <p:cNvPr id="15" name="矩形 14"/>
            <p:cNvSpPr/>
            <p:nvPr/>
          </p:nvSpPr>
          <p:spPr>
            <a:xfrm>
              <a:off x="2479" y="6938"/>
              <a:ext cx="680" cy="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charset="-122"/>
                <a:ea typeface="微软雅黑" panose="020B0503020204020204" charset="-122"/>
              </a:endParaRPr>
            </a:p>
          </p:txBody>
        </p:sp>
        <p:sp>
          <p:nvSpPr>
            <p:cNvPr id="18" name="文本框 17"/>
            <p:cNvSpPr txBox="1"/>
            <p:nvPr/>
          </p:nvSpPr>
          <p:spPr>
            <a:xfrm>
              <a:off x="3638" y="6819"/>
              <a:ext cx="3684" cy="824"/>
            </a:xfrm>
            <a:prstGeom prst="rect">
              <a:avLst/>
            </a:prstGeom>
            <a:noFill/>
          </p:spPr>
          <p:txBody>
            <a:bodyPr wrap="none" rtlCol="0">
              <a:spAutoFit/>
            </a:bodyPr>
            <a:lstStyle/>
            <a:p>
              <a:pPr algn="l"/>
              <a:r>
                <a:rPr lang="zh-CN" altLang="en-US" sz="2800" dirty="0">
                  <a:solidFill>
                    <a:schemeClr val="tx1"/>
                  </a:solidFill>
                  <a:latin typeface="微软雅黑" panose="020B0503020204020204" charset="-122"/>
                  <a:ea typeface="微软雅黑" panose="020B0503020204020204" charset="-122"/>
                  <a:cs typeface="+mj-lt"/>
                  <a:sym typeface="+mn-ea"/>
                </a:rPr>
                <a:t>论文代码复现</a:t>
              </a:r>
              <a:endParaRPr lang="en-US" altLang="zh-CN" sz="2800" dirty="0">
                <a:solidFill>
                  <a:schemeClr val="tx1"/>
                </a:solidFill>
                <a:latin typeface="微软雅黑" panose="020B0503020204020204" charset="-122"/>
                <a:ea typeface="微软雅黑" panose="020B0503020204020204" charset="-122"/>
                <a:cs typeface="+mj-lt"/>
                <a:sym typeface="+mn-ea"/>
              </a:endParaRPr>
            </a:p>
          </p:txBody>
        </p:sp>
      </p:grpSp>
      <p:grpSp>
        <p:nvGrpSpPr>
          <p:cNvPr id="20" name="组合 19"/>
          <p:cNvGrpSpPr/>
          <p:nvPr/>
        </p:nvGrpSpPr>
        <p:grpSpPr>
          <a:xfrm>
            <a:off x="6021705" y="3910330"/>
            <a:ext cx="1638935" cy="523240"/>
            <a:chOff x="2479" y="5798"/>
            <a:chExt cx="2581" cy="824"/>
          </a:xfrm>
        </p:grpSpPr>
        <p:sp>
          <p:nvSpPr>
            <p:cNvPr id="22" name="矩形 21"/>
            <p:cNvSpPr/>
            <p:nvPr/>
          </p:nvSpPr>
          <p:spPr>
            <a:xfrm>
              <a:off x="2479" y="5918"/>
              <a:ext cx="680" cy="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charset="-122"/>
                <a:ea typeface="微软雅黑" panose="020B0503020204020204" charset="-122"/>
              </a:endParaRPr>
            </a:p>
          </p:txBody>
        </p:sp>
        <p:sp>
          <p:nvSpPr>
            <p:cNvPr id="23" name="文本框 22"/>
            <p:cNvSpPr txBox="1"/>
            <p:nvPr/>
          </p:nvSpPr>
          <p:spPr>
            <a:xfrm>
              <a:off x="3638" y="5798"/>
              <a:ext cx="1422" cy="824"/>
            </a:xfrm>
            <a:prstGeom prst="rect">
              <a:avLst/>
            </a:prstGeom>
            <a:noFill/>
          </p:spPr>
          <p:txBody>
            <a:bodyPr wrap="none" rtlCol="0">
              <a:spAutoFit/>
            </a:bodyPr>
            <a:lstStyle/>
            <a:p>
              <a:pPr algn="l"/>
              <a:r>
                <a:rPr lang="zh-CN" altLang="en-US" sz="2800" dirty="0">
                  <a:solidFill>
                    <a:schemeClr val="tx1"/>
                  </a:solidFill>
                  <a:latin typeface="微软雅黑" panose="020B0503020204020204" charset="-122"/>
                  <a:ea typeface="微软雅黑" panose="020B0503020204020204" charset="-122"/>
                  <a:cs typeface="+mj-lt"/>
                  <a:sym typeface="+mn-ea"/>
                </a:rPr>
                <a:t>总结</a:t>
              </a:r>
              <a:endParaRPr lang="en-US" altLang="zh-CN" sz="2800" dirty="0">
                <a:solidFill>
                  <a:schemeClr val="tx1"/>
                </a:solidFill>
                <a:latin typeface="微软雅黑" panose="020B0503020204020204" charset="-122"/>
                <a:ea typeface="微软雅黑" panose="020B0503020204020204" charset="-122"/>
                <a:cs typeface="+mj-lt"/>
                <a:sym typeface="+mn-e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39613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RPN</a:t>
            </a:r>
            <a:r>
              <a:rPr lang="zh-CN" altLang="en-US" sz="3200" b="1" dirty="0">
                <a:solidFill>
                  <a:srgbClr val="0162D4"/>
                </a:solidFill>
                <a:latin typeface="+mj-ea"/>
                <a:ea typeface="+mj-ea"/>
              </a:rPr>
              <a:t>如何生成候选框</a:t>
            </a:r>
          </a:p>
        </p:txBody>
      </p:sp>
      <p:pic>
        <p:nvPicPr>
          <p:cNvPr id="2" name="图片 1">
            <a:extLst>
              <a:ext uri="{FF2B5EF4-FFF2-40B4-BE49-F238E27FC236}">
                <a16:creationId xmlns:a16="http://schemas.microsoft.com/office/drawing/2014/main" id="{3A4D2D51-88F9-191F-C4FD-838EAF12003E}"/>
              </a:ext>
            </a:extLst>
          </p:cNvPr>
          <p:cNvPicPr>
            <a:picLocks noChangeAspect="1"/>
          </p:cNvPicPr>
          <p:nvPr/>
        </p:nvPicPr>
        <p:blipFill>
          <a:blip r:embed="rId2"/>
          <a:stretch>
            <a:fillRect/>
          </a:stretch>
        </p:blipFill>
        <p:spPr>
          <a:xfrm>
            <a:off x="1272927" y="1390545"/>
            <a:ext cx="9646146" cy="4076910"/>
          </a:xfrm>
          <a:prstGeom prst="rect">
            <a:avLst/>
          </a:prstGeom>
        </p:spPr>
      </p:pic>
    </p:spTree>
    <p:extLst>
      <p:ext uri="{BB962C8B-B14F-4D97-AF65-F5344CB8AC3E}">
        <p14:creationId xmlns:p14="http://schemas.microsoft.com/office/powerpoint/2010/main" val="79518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39613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RPN</a:t>
            </a:r>
            <a:r>
              <a:rPr lang="zh-CN" altLang="en-US" sz="3200" b="1" dirty="0">
                <a:solidFill>
                  <a:srgbClr val="0162D4"/>
                </a:solidFill>
                <a:latin typeface="+mj-ea"/>
                <a:ea typeface="+mj-ea"/>
              </a:rPr>
              <a:t>如何生成候选框</a:t>
            </a:r>
          </a:p>
        </p:txBody>
      </p:sp>
      <p:pic>
        <p:nvPicPr>
          <p:cNvPr id="2050" name="Picture 2">
            <a:extLst>
              <a:ext uri="{FF2B5EF4-FFF2-40B4-BE49-F238E27FC236}">
                <a16:creationId xmlns:a16="http://schemas.microsoft.com/office/drawing/2014/main" id="{735F8F42-2531-53A1-6D9C-896D292374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100"/>
          <a:stretch/>
        </p:blipFill>
        <p:spPr bwMode="auto">
          <a:xfrm>
            <a:off x="966157" y="1235627"/>
            <a:ext cx="4558970" cy="424802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7129EB0-23C1-3234-E67A-5136BA6A36A8}"/>
              </a:ext>
            </a:extLst>
          </p:cNvPr>
          <p:cNvSpPr txBox="1"/>
          <p:nvPr/>
        </p:nvSpPr>
        <p:spPr>
          <a:xfrm>
            <a:off x="5525128" y="1134862"/>
            <a:ext cx="5568091" cy="2224776"/>
          </a:xfrm>
          <a:prstGeom prst="rect">
            <a:avLst/>
          </a:prstGeom>
          <a:noFill/>
        </p:spPr>
        <p:txBody>
          <a:bodyPr wrap="square" rtlCol="0">
            <a:spAutoFit/>
          </a:bodyPr>
          <a:lstStyle/>
          <a:p>
            <a:pPr algn="just">
              <a:lnSpc>
                <a:spcPct val="200000"/>
              </a:lnSpc>
            </a:pPr>
            <a:r>
              <a:rPr lang="zh-CN" altLang="en-US" dirty="0">
                <a:latin typeface="+mj-ea"/>
                <a:ea typeface="+mj-ea"/>
              </a:rPr>
              <a:t>设置</a:t>
            </a:r>
            <a:r>
              <a:rPr lang="en-US" altLang="zh-CN" dirty="0">
                <a:latin typeface="+mj-ea"/>
                <a:ea typeface="+mj-ea"/>
              </a:rPr>
              <a:t>anchor</a:t>
            </a:r>
            <a:r>
              <a:rPr lang="zh-CN" altLang="en-US" dirty="0">
                <a:latin typeface="+mj-ea"/>
                <a:ea typeface="+mj-ea"/>
              </a:rPr>
              <a:t>是为了覆盖图像上各个位置各种大小的目标。这么多</a:t>
            </a:r>
            <a:r>
              <a:rPr lang="en-US" altLang="zh-CN" dirty="0">
                <a:latin typeface="+mj-ea"/>
                <a:ea typeface="+mj-ea"/>
              </a:rPr>
              <a:t>anchor</a:t>
            </a:r>
            <a:r>
              <a:rPr lang="zh-CN" altLang="en-US" dirty="0">
                <a:latin typeface="+mj-ea"/>
                <a:ea typeface="+mj-ea"/>
              </a:rPr>
              <a:t>，第一肯定不准确，第二肯定不能要这么多，所以后续还会淘汰一大批以及修正</a:t>
            </a:r>
            <a:r>
              <a:rPr lang="en-US" altLang="zh-CN" dirty="0">
                <a:latin typeface="+mj-ea"/>
                <a:ea typeface="+mj-ea"/>
              </a:rPr>
              <a:t>anchor</a:t>
            </a:r>
            <a:r>
              <a:rPr lang="zh-CN" altLang="en-US" dirty="0">
                <a:latin typeface="+mj-ea"/>
                <a:ea typeface="+mj-ea"/>
              </a:rPr>
              <a:t>位置。这些</a:t>
            </a:r>
            <a:r>
              <a:rPr lang="en-US" altLang="zh-CN" dirty="0">
                <a:latin typeface="+mj-ea"/>
                <a:ea typeface="+mj-ea"/>
              </a:rPr>
              <a:t>anchor</a:t>
            </a:r>
            <a:r>
              <a:rPr lang="zh-CN" altLang="en-US" dirty="0">
                <a:latin typeface="+mj-ea"/>
                <a:ea typeface="+mj-ea"/>
              </a:rPr>
              <a:t>都会用于后续的分类和回归。</a:t>
            </a:r>
          </a:p>
        </p:txBody>
      </p:sp>
      <p:sp>
        <p:nvSpPr>
          <p:cNvPr id="4" name="文本框 3">
            <a:extLst>
              <a:ext uri="{FF2B5EF4-FFF2-40B4-BE49-F238E27FC236}">
                <a16:creationId xmlns:a16="http://schemas.microsoft.com/office/drawing/2014/main" id="{314B227F-1F1B-C6E3-7A23-C06B30C5E54C}"/>
              </a:ext>
            </a:extLst>
          </p:cNvPr>
          <p:cNvSpPr txBox="1"/>
          <p:nvPr/>
        </p:nvSpPr>
        <p:spPr>
          <a:xfrm>
            <a:off x="5525127" y="3429000"/>
            <a:ext cx="5568091" cy="2778774"/>
          </a:xfrm>
          <a:prstGeom prst="rect">
            <a:avLst/>
          </a:prstGeom>
          <a:noFill/>
        </p:spPr>
        <p:txBody>
          <a:bodyPr wrap="square" rtlCol="0">
            <a:spAutoFit/>
          </a:bodyPr>
          <a:lstStyle/>
          <a:p>
            <a:pPr algn="just">
              <a:lnSpc>
                <a:spcPct val="200000"/>
              </a:lnSpc>
            </a:pPr>
            <a:r>
              <a:rPr lang="zh-CN" altLang="en-US" dirty="0">
                <a:latin typeface="+mj-ea"/>
                <a:ea typeface="+mj-ea"/>
              </a:rPr>
              <a:t>这种定义锚的方法有一个显著特征：</a:t>
            </a:r>
            <a:r>
              <a:rPr lang="zh-CN" altLang="en-US" dirty="0">
                <a:solidFill>
                  <a:srgbClr val="FF0000"/>
                </a:solidFill>
                <a:latin typeface="+mj-ea"/>
                <a:ea typeface="+mj-ea"/>
              </a:rPr>
              <a:t>检测结果相对于目标在图像中的位置具有平移不变性。</a:t>
            </a:r>
            <a:r>
              <a:rPr lang="zh-CN" altLang="en-US" dirty="0">
                <a:latin typeface="+mj-ea"/>
                <a:ea typeface="+mj-ea"/>
              </a:rPr>
              <a:t>道理很简单，在原始图像上，如果一个目标可以被某个滑窗位置对应的一个锚框中，把该目标平移到图像中的另一个位置后，也能够被另一个滑窗位置对应的锚框中。</a:t>
            </a:r>
          </a:p>
        </p:txBody>
      </p:sp>
    </p:spTree>
    <p:extLst>
      <p:ext uri="{BB962C8B-B14F-4D97-AF65-F5344CB8AC3E}">
        <p14:creationId xmlns:p14="http://schemas.microsoft.com/office/powerpoint/2010/main" val="319165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zh-CN" altLang="en-US" sz="3200" b="1" dirty="0">
                <a:solidFill>
                  <a:srgbClr val="0162D4"/>
                </a:solidFill>
                <a:latin typeface="+mj-ea"/>
                <a:ea typeface="+mj-ea"/>
              </a:rPr>
              <a:t>损失函数</a:t>
            </a:r>
          </a:p>
        </p:txBody>
      </p:sp>
      <p:sp>
        <p:nvSpPr>
          <p:cNvPr id="2" name="文本框 1">
            <a:extLst>
              <a:ext uri="{FF2B5EF4-FFF2-40B4-BE49-F238E27FC236}">
                <a16:creationId xmlns:a16="http://schemas.microsoft.com/office/drawing/2014/main" id="{E7857A0C-B8EE-0E74-4C2B-8E5C58428C39}"/>
              </a:ext>
            </a:extLst>
          </p:cNvPr>
          <p:cNvSpPr txBox="1"/>
          <p:nvPr/>
        </p:nvSpPr>
        <p:spPr>
          <a:xfrm>
            <a:off x="1155940" y="1414732"/>
            <a:ext cx="9736347" cy="3891835"/>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dirty="0">
                <a:latin typeface="+mj-ea"/>
                <a:ea typeface="+mj-ea"/>
              </a:rPr>
              <a:t>在训练候选框提取网络的时候，锚被分成两类，框中目标的锚被标记为正样本</a:t>
            </a:r>
            <a:r>
              <a:rPr lang="en-US" altLang="zh-CN" dirty="0">
                <a:latin typeface="+mj-ea"/>
                <a:ea typeface="+mj-ea"/>
              </a:rPr>
              <a:t>(positive)</a:t>
            </a:r>
            <a:r>
              <a:rPr lang="zh-CN" altLang="en-US" dirty="0">
                <a:latin typeface="+mj-ea"/>
                <a:ea typeface="+mj-ea"/>
              </a:rPr>
              <a:t>，未框中目标的锚被标记为负样本</a:t>
            </a:r>
            <a:r>
              <a:rPr lang="en-US" altLang="zh-CN" dirty="0">
                <a:latin typeface="+mj-ea"/>
                <a:ea typeface="+mj-ea"/>
              </a:rPr>
              <a:t>(negative)</a:t>
            </a:r>
            <a:r>
              <a:rPr lang="zh-CN" altLang="en-US" dirty="0">
                <a:latin typeface="+mj-ea"/>
                <a:ea typeface="+mj-ea"/>
              </a:rPr>
              <a:t>。</a:t>
            </a:r>
          </a:p>
          <a:p>
            <a:pPr marL="285750" indent="-285750" algn="just">
              <a:lnSpc>
                <a:spcPct val="200000"/>
              </a:lnSpc>
              <a:buFont typeface="Arial" panose="020B0604020202020204" pitchFamily="34" charset="0"/>
              <a:buChar char="•"/>
            </a:pPr>
            <a:r>
              <a:rPr lang="zh-CN" altLang="en-US" dirty="0">
                <a:latin typeface="+mj-ea"/>
                <a:ea typeface="+mj-ea"/>
              </a:rPr>
              <a:t>所谓正样本，是通过锚与真值相交的情况来定义的，具体而言，基于两种方式实现。对于每一个真值，所有锚与这个真值要么相交，要么不相交，在相交的情形中：与这个真值有最大交并比的那个锚标记为正样本；与这个真值的交并比＞</a:t>
            </a:r>
            <a:r>
              <a:rPr lang="en-US" altLang="zh-CN" dirty="0">
                <a:latin typeface="+mj-ea"/>
                <a:ea typeface="+mj-ea"/>
              </a:rPr>
              <a:t>0.7</a:t>
            </a:r>
            <a:r>
              <a:rPr lang="zh-CN" altLang="en-US" dirty="0">
                <a:latin typeface="+mj-ea"/>
                <a:ea typeface="+mj-ea"/>
              </a:rPr>
              <a:t>的那些锚也标记为正样本。所谓负样本，指的是与所有真值的交并比</a:t>
            </a:r>
            <a:r>
              <a:rPr lang="en-US" altLang="zh-CN" dirty="0">
                <a:latin typeface="+mj-ea"/>
                <a:ea typeface="+mj-ea"/>
              </a:rPr>
              <a:t>&lt;0.3</a:t>
            </a:r>
            <a:r>
              <a:rPr lang="zh-CN" altLang="en-US" dirty="0">
                <a:latin typeface="+mj-ea"/>
                <a:ea typeface="+mj-ea"/>
              </a:rPr>
              <a:t>的锚。除此之外的其他情况的锚不需要标记，在模型训练的过程中不会被使用。</a:t>
            </a:r>
          </a:p>
        </p:txBody>
      </p:sp>
    </p:spTree>
    <p:extLst>
      <p:ext uri="{BB962C8B-B14F-4D97-AF65-F5344CB8AC3E}">
        <p14:creationId xmlns:p14="http://schemas.microsoft.com/office/powerpoint/2010/main" val="189934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zh-CN" altLang="en-US" sz="3200" b="1" dirty="0">
                <a:solidFill>
                  <a:srgbClr val="0162D4"/>
                </a:solidFill>
                <a:latin typeface="+mj-ea"/>
                <a:ea typeface="+mj-ea"/>
              </a:rPr>
              <a:t>损失函数</a:t>
            </a:r>
          </a:p>
        </p:txBody>
      </p:sp>
      <p:pic>
        <p:nvPicPr>
          <p:cNvPr id="4" name="图片 3">
            <a:extLst>
              <a:ext uri="{FF2B5EF4-FFF2-40B4-BE49-F238E27FC236}">
                <a16:creationId xmlns:a16="http://schemas.microsoft.com/office/drawing/2014/main" id="{DCB2A538-7015-3AE8-B527-AB7F52114CD6}"/>
              </a:ext>
            </a:extLst>
          </p:cNvPr>
          <p:cNvPicPr>
            <a:picLocks noChangeAspect="1"/>
          </p:cNvPicPr>
          <p:nvPr/>
        </p:nvPicPr>
        <p:blipFill>
          <a:blip r:embed="rId2"/>
          <a:stretch>
            <a:fillRect/>
          </a:stretch>
        </p:blipFill>
        <p:spPr>
          <a:xfrm>
            <a:off x="1244350" y="1501676"/>
            <a:ext cx="9703299" cy="3854648"/>
          </a:xfrm>
          <a:prstGeom prst="rect">
            <a:avLst/>
          </a:prstGeom>
        </p:spPr>
      </p:pic>
    </p:spTree>
    <p:extLst>
      <p:ext uri="{BB962C8B-B14F-4D97-AF65-F5344CB8AC3E}">
        <p14:creationId xmlns:p14="http://schemas.microsoft.com/office/powerpoint/2010/main" val="168977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zh-CN" altLang="en-US" sz="3200" b="1" dirty="0">
                <a:solidFill>
                  <a:srgbClr val="0162D4"/>
                </a:solidFill>
                <a:latin typeface="+mj-ea"/>
                <a:ea typeface="+mj-ea"/>
              </a:rPr>
              <a:t>损失函数</a:t>
            </a:r>
          </a:p>
        </p:txBody>
      </p:sp>
      <p:pic>
        <p:nvPicPr>
          <p:cNvPr id="2" name="图片 1">
            <a:extLst>
              <a:ext uri="{FF2B5EF4-FFF2-40B4-BE49-F238E27FC236}">
                <a16:creationId xmlns:a16="http://schemas.microsoft.com/office/drawing/2014/main" id="{414C3789-F364-AA35-70D2-227B6ECCAE06}"/>
              </a:ext>
            </a:extLst>
          </p:cNvPr>
          <p:cNvPicPr>
            <a:picLocks noChangeAspect="1"/>
          </p:cNvPicPr>
          <p:nvPr/>
        </p:nvPicPr>
        <p:blipFill>
          <a:blip r:embed="rId2"/>
          <a:stretch>
            <a:fillRect/>
          </a:stretch>
        </p:blipFill>
        <p:spPr>
          <a:xfrm>
            <a:off x="1164971" y="890484"/>
            <a:ext cx="9862057" cy="5575587"/>
          </a:xfrm>
          <a:prstGeom prst="rect">
            <a:avLst/>
          </a:prstGeom>
        </p:spPr>
      </p:pic>
    </p:spTree>
    <p:extLst>
      <p:ext uri="{BB962C8B-B14F-4D97-AF65-F5344CB8AC3E}">
        <p14:creationId xmlns:p14="http://schemas.microsoft.com/office/powerpoint/2010/main" val="107677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zh-CN" altLang="en-US" sz="3200" b="1" dirty="0">
                <a:solidFill>
                  <a:srgbClr val="0162D4"/>
                </a:solidFill>
                <a:latin typeface="+mj-ea"/>
                <a:ea typeface="+mj-ea"/>
              </a:rPr>
              <a:t>损失函数</a:t>
            </a:r>
          </a:p>
        </p:txBody>
      </p:sp>
      <p:sp>
        <p:nvSpPr>
          <p:cNvPr id="3" name="文本框 2">
            <a:extLst>
              <a:ext uri="{FF2B5EF4-FFF2-40B4-BE49-F238E27FC236}">
                <a16:creationId xmlns:a16="http://schemas.microsoft.com/office/drawing/2014/main" id="{B9D55F76-AE91-220B-E71C-2A154C168DF2}"/>
              </a:ext>
            </a:extLst>
          </p:cNvPr>
          <p:cNvSpPr txBox="1"/>
          <p:nvPr/>
        </p:nvSpPr>
        <p:spPr>
          <a:xfrm>
            <a:off x="1098781" y="1506747"/>
            <a:ext cx="9787755" cy="1116781"/>
          </a:xfrm>
          <a:prstGeom prst="rect">
            <a:avLst/>
          </a:prstGeom>
          <a:noFill/>
        </p:spPr>
        <p:txBody>
          <a:bodyPr wrap="square" rtlCol="0">
            <a:spAutoFit/>
          </a:bodyPr>
          <a:lstStyle/>
          <a:p>
            <a:pPr algn="just">
              <a:lnSpc>
                <a:spcPct val="200000"/>
              </a:lnSpc>
            </a:pPr>
            <a:r>
              <a:rPr lang="zh-CN" altLang="en-US" dirty="0">
                <a:latin typeface="+mj-ea"/>
                <a:ea typeface="+mj-ea"/>
              </a:rPr>
              <a:t>我们通过实验表明，结果在很大范围内对</a:t>
            </a:r>
            <a:r>
              <a:rPr lang="en-US" altLang="zh-CN" dirty="0">
                <a:latin typeface="+mj-ea"/>
                <a:ea typeface="+mj-ea"/>
              </a:rPr>
              <a:t>λ</a:t>
            </a:r>
            <a:r>
              <a:rPr lang="zh-CN" altLang="en-US" dirty="0">
                <a:latin typeface="+mj-ea"/>
                <a:ea typeface="+mj-ea"/>
              </a:rPr>
              <a:t>的值不敏感。我们还注意到，上述的标准化是不需要的，可以进行简化。</a:t>
            </a:r>
          </a:p>
        </p:txBody>
      </p:sp>
      <p:pic>
        <p:nvPicPr>
          <p:cNvPr id="4" name="图片 3">
            <a:extLst>
              <a:ext uri="{FF2B5EF4-FFF2-40B4-BE49-F238E27FC236}">
                <a16:creationId xmlns:a16="http://schemas.microsoft.com/office/drawing/2014/main" id="{64E4275B-463C-2C95-D16F-5C328BF0ABE6}"/>
              </a:ext>
            </a:extLst>
          </p:cNvPr>
          <p:cNvPicPr>
            <a:picLocks noChangeAspect="1"/>
          </p:cNvPicPr>
          <p:nvPr/>
        </p:nvPicPr>
        <p:blipFill>
          <a:blip r:embed="rId2"/>
          <a:stretch>
            <a:fillRect/>
          </a:stretch>
        </p:blipFill>
        <p:spPr>
          <a:xfrm>
            <a:off x="2597692" y="2791217"/>
            <a:ext cx="6996615" cy="2516903"/>
          </a:xfrm>
          <a:prstGeom prst="rect">
            <a:avLst/>
          </a:prstGeom>
        </p:spPr>
      </p:pic>
    </p:spTree>
    <p:extLst>
      <p:ext uri="{BB962C8B-B14F-4D97-AF65-F5344CB8AC3E}">
        <p14:creationId xmlns:p14="http://schemas.microsoft.com/office/powerpoint/2010/main" val="3303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zh-CN" altLang="en-US" sz="3200" b="1" dirty="0">
                <a:solidFill>
                  <a:srgbClr val="0162D4"/>
                </a:solidFill>
                <a:latin typeface="+mj-ea"/>
                <a:ea typeface="+mj-ea"/>
              </a:rPr>
              <a:t>边界框回归</a:t>
            </a:r>
          </a:p>
        </p:txBody>
      </p:sp>
      <p:pic>
        <p:nvPicPr>
          <p:cNvPr id="2" name="图片 1">
            <a:extLst>
              <a:ext uri="{FF2B5EF4-FFF2-40B4-BE49-F238E27FC236}">
                <a16:creationId xmlns:a16="http://schemas.microsoft.com/office/drawing/2014/main" id="{FDB8D607-560D-0119-88E4-044F89F5AB52}"/>
              </a:ext>
            </a:extLst>
          </p:cNvPr>
          <p:cNvPicPr>
            <a:picLocks noChangeAspect="1"/>
          </p:cNvPicPr>
          <p:nvPr/>
        </p:nvPicPr>
        <p:blipFill>
          <a:blip r:embed="rId2"/>
          <a:stretch>
            <a:fillRect/>
          </a:stretch>
        </p:blipFill>
        <p:spPr>
          <a:xfrm>
            <a:off x="1285628" y="1488975"/>
            <a:ext cx="9620744" cy="3880049"/>
          </a:xfrm>
          <a:prstGeom prst="rect">
            <a:avLst/>
          </a:prstGeom>
        </p:spPr>
      </p:pic>
    </p:spTree>
    <p:extLst>
      <p:ext uri="{BB962C8B-B14F-4D97-AF65-F5344CB8AC3E}">
        <p14:creationId xmlns:p14="http://schemas.microsoft.com/office/powerpoint/2010/main" val="261212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zh-CN" altLang="en-US" sz="3200" b="1" dirty="0">
                <a:solidFill>
                  <a:srgbClr val="0162D4"/>
                </a:solidFill>
                <a:latin typeface="+mj-ea"/>
                <a:ea typeface="+mj-ea"/>
              </a:rPr>
              <a:t>训练候选框提取网络</a:t>
            </a:r>
          </a:p>
        </p:txBody>
      </p:sp>
      <p:sp>
        <p:nvSpPr>
          <p:cNvPr id="3" name="文本框 2">
            <a:extLst>
              <a:ext uri="{FF2B5EF4-FFF2-40B4-BE49-F238E27FC236}">
                <a16:creationId xmlns:a16="http://schemas.microsoft.com/office/drawing/2014/main" id="{BEAD634E-31BD-87DC-292E-09E8C35C6063}"/>
              </a:ext>
            </a:extLst>
          </p:cNvPr>
          <p:cNvSpPr txBox="1"/>
          <p:nvPr/>
        </p:nvSpPr>
        <p:spPr>
          <a:xfrm>
            <a:off x="954657" y="1656272"/>
            <a:ext cx="10276935" cy="3886770"/>
          </a:xfrm>
          <a:prstGeom prst="rect">
            <a:avLst/>
          </a:prstGeom>
          <a:noFill/>
        </p:spPr>
        <p:txBody>
          <a:bodyPr wrap="square" rtlCol="0">
            <a:spAutoFit/>
          </a:bodyPr>
          <a:lstStyle/>
          <a:p>
            <a:pPr algn="just">
              <a:lnSpc>
                <a:spcPct val="200000"/>
              </a:lnSpc>
            </a:pPr>
            <a:r>
              <a:rPr lang="zh-CN" altLang="en-US" dirty="0">
                <a:latin typeface="+mj-ea"/>
                <a:ea typeface="+mj-ea"/>
              </a:rPr>
              <a:t>训练候选框提取网络仍然采用随机梯度下降法</a:t>
            </a:r>
            <a:r>
              <a:rPr lang="en-US" altLang="zh-CN" dirty="0">
                <a:latin typeface="+mj-ea"/>
                <a:ea typeface="+mj-ea"/>
              </a:rPr>
              <a:t>(SGD)</a:t>
            </a:r>
            <a:r>
              <a:rPr lang="zh-CN" altLang="en-US" dirty="0">
                <a:latin typeface="+mj-ea"/>
                <a:ea typeface="+mj-ea"/>
              </a:rPr>
              <a:t>，为了提升训练速度，每个训练批次的锚都来自同一图像上的随机采样。一般情况下，随机选取锚在概率上会比较偏向未框中目标，为了保证训练样本的均衡，</a:t>
            </a:r>
            <a:r>
              <a:rPr lang="zh-CN" altLang="en-US" dirty="0">
                <a:solidFill>
                  <a:srgbClr val="FF0000"/>
                </a:solidFill>
                <a:latin typeface="+mj-ea"/>
                <a:ea typeface="+mj-ea"/>
              </a:rPr>
              <a:t>需要人为地尽量保持框中目标的锚</a:t>
            </a:r>
            <a:r>
              <a:rPr lang="en-US" altLang="zh-CN" dirty="0">
                <a:solidFill>
                  <a:srgbClr val="FF0000"/>
                </a:solidFill>
                <a:latin typeface="+mj-ea"/>
                <a:ea typeface="+mj-ea"/>
              </a:rPr>
              <a:t>(</a:t>
            </a:r>
            <a:r>
              <a:rPr lang="zh-CN" altLang="en-US" dirty="0">
                <a:solidFill>
                  <a:srgbClr val="FF0000"/>
                </a:solidFill>
                <a:latin typeface="+mj-ea"/>
                <a:ea typeface="+mj-ea"/>
              </a:rPr>
              <a:t>正样本</a:t>
            </a:r>
            <a:r>
              <a:rPr lang="en-US" altLang="zh-CN" dirty="0">
                <a:solidFill>
                  <a:srgbClr val="FF0000"/>
                </a:solidFill>
                <a:latin typeface="+mj-ea"/>
                <a:ea typeface="+mj-ea"/>
              </a:rPr>
              <a:t>)</a:t>
            </a:r>
            <a:r>
              <a:rPr lang="zh-CN" altLang="en-US" dirty="0">
                <a:solidFill>
                  <a:srgbClr val="FF0000"/>
                </a:solidFill>
                <a:latin typeface="+mj-ea"/>
                <a:ea typeface="+mj-ea"/>
              </a:rPr>
              <a:t>与未框中目标的锚</a:t>
            </a:r>
            <a:r>
              <a:rPr lang="en-US" altLang="zh-CN" dirty="0">
                <a:solidFill>
                  <a:srgbClr val="FF0000"/>
                </a:solidFill>
                <a:latin typeface="+mj-ea"/>
                <a:ea typeface="+mj-ea"/>
              </a:rPr>
              <a:t>(</a:t>
            </a:r>
            <a:r>
              <a:rPr lang="zh-CN" altLang="en-US" dirty="0">
                <a:solidFill>
                  <a:srgbClr val="FF0000"/>
                </a:solidFill>
                <a:latin typeface="+mj-ea"/>
                <a:ea typeface="+mj-ea"/>
              </a:rPr>
              <a:t>负样本</a:t>
            </a:r>
            <a:r>
              <a:rPr lang="en-US" altLang="zh-CN" dirty="0">
                <a:solidFill>
                  <a:srgbClr val="FF0000"/>
                </a:solidFill>
                <a:latin typeface="+mj-ea"/>
                <a:ea typeface="+mj-ea"/>
              </a:rPr>
              <a:t>)</a:t>
            </a:r>
            <a:r>
              <a:rPr lang="zh-CN" altLang="en-US" dirty="0">
                <a:solidFill>
                  <a:srgbClr val="FF0000"/>
                </a:solidFill>
                <a:latin typeface="+mj-ea"/>
                <a:ea typeface="+mj-ea"/>
              </a:rPr>
              <a:t>在数量上保持</a:t>
            </a:r>
            <a:r>
              <a:rPr lang="en-US" altLang="zh-CN" dirty="0">
                <a:solidFill>
                  <a:srgbClr val="FF0000"/>
                </a:solidFill>
                <a:latin typeface="+mj-ea"/>
                <a:ea typeface="+mj-ea"/>
              </a:rPr>
              <a:t>1</a:t>
            </a:r>
            <a:r>
              <a:rPr lang="zh-CN" altLang="en-US" dirty="0">
                <a:solidFill>
                  <a:srgbClr val="FF0000"/>
                </a:solidFill>
                <a:latin typeface="+mj-ea"/>
                <a:ea typeface="+mj-ea"/>
              </a:rPr>
              <a:t>：</a:t>
            </a:r>
            <a:r>
              <a:rPr lang="en-US" altLang="zh-CN" dirty="0">
                <a:solidFill>
                  <a:srgbClr val="FF0000"/>
                </a:solidFill>
                <a:latin typeface="+mj-ea"/>
                <a:ea typeface="+mj-ea"/>
              </a:rPr>
              <a:t>1</a:t>
            </a:r>
            <a:r>
              <a:rPr lang="zh-CN" altLang="en-US" dirty="0">
                <a:solidFill>
                  <a:srgbClr val="FF0000"/>
                </a:solidFill>
                <a:latin typeface="+mj-ea"/>
                <a:ea typeface="+mj-ea"/>
              </a:rPr>
              <a:t>的比例</a:t>
            </a:r>
            <a:r>
              <a:rPr lang="zh-CN" altLang="en-US" dirty="0">
                <a:latin typeface="+mj-ea"/>
                <a:ea typeface="+mj-ea"/>
              </a:rPr>
              <a:t>。比如一个小批次如果包含</a:t>
            </a:r>
            <a:r>
              <a:rPr lang="en-US" altLang="zh-CN" dirty="0">
                <a:latin typeface="+mj-ea"/>
                <a:ea typeface="+mj-ea"/>
              </a:rPr>
              <a:t>256</a:t>
            </a:r>
            <a:r>
              <a:rPr lang="zh-CN" altLang="en-US" dirty="0">
                <a:latin typeface="+mj-ea"/>
                <a:ea typeface="+mj-ea"/>
              </a:rPr>
              <a:t>个锚，就要求这</a:t>
            </a:r>
            <a:r>
              <a:rPr lang="en-US" altLang="zh-CN" dirty="0">
                <a:latin typeface="+mj-ea"/>
                <a:ea typeface="+mj-ea"/>
              </a:rPr>
              <a:t>256</a:t>
            </a:r>
            <a:r>
              <a:rPr lang="zh-CN" altLang="en-US" dirty="0">
                <a:latin typeface="+mj-ea"/>
                <a:ea typeface="+mj-ea"/>
              </a:rPr>
              <a:t>个锚中，有</a:t>
            </a:r>
            <a:r>
              <a:rPr lang="en-US" altLang="zh-CN" dirty="0">
                <a:latin typeface="+mj-ea"/>
                <a:ea typeface="+mj-ea"/>
              </a:rPr>
              <a:t>128</a:t>
            </a:r>
            <a:r>
              <a:rPr lang="zh-CN" altLang="en-US" dirty="0">
                <a:latin typeface="+mj-ea"/>
                <a:ea typeface="+mj-ea"/>
              </a:rPr>
              <a:t>个为正样本，另外</a:t>
            </a:r>
            <a:r>
              <a:rPr lang="en-US" altLang="zh-CN" dirty="0">
                <a:latin typeface="+mj-ea"/>
                <a:ea typeface="+mj-ea"/>
              </a:rPr>
              <a:t>128</a:t>
            </a:r>
            <a:r>
              <a:rPr lang="zh-CN" altLang="en-US" dirty="0">
                <a:latin typeface="+mj-ea"/>
                <a:ea typeface="+mj-ea"/>
              </a:rPr>
              <a:t>个为负样本，当实际情况下确实无法选到</a:t>
            </a:r>
            <a:r>
              <a:rPr lang="en-US" altLang="zh-CN" dirty="0">
                <a:latin typeface="+mj-ea"/>
                <a:ea typeface="+mj-ea"/>
              </a:rPr>
              <a:t>128</a:t>
            </a:r>
            <a:r>
              <a:rPr lang="zh-CN" altLang="en-US" dirty="0">
                <a:latin typeface="+mj-ea"/>
                <a:ea typeface="+mj-ea"/>
              </a:rPr>
              <a:t>个正样本时，再使用负样本补齐差额。</a:t>
            </a:r>
          </a:p>
          <a:p>
            <a:pPr algn="just">
              <a:lnSpc>
                <a:spcPct val="200000"/>
              </a:lnSpc>
            </a:pPr>
            <a:r>
              <a:rPr lang="zh-CN" altLang="en-US" dirty="0">
                <a:latin typeface="+mj-ea"/>
                <a:ea typeface="+mj-ea"/>
              </a:rPr>
              <a:t>实际训练时，一个常用的做法是基于</a:t>
            </a:r>
            <a:r>
              <a:rPr lang="en-US" altLang="zh-CN" dirty="0">
                <a:latin typeface="+mj-ea"/>
                <a:ea typeface="+mj-ea"/>
              </a:rPr>
              <a:t>ImageNet</a:t>
            </a:r>
            <a:r>
              <a:rPr lang="zh-CN" altLang="en-US" dirty="0">
                <a:latin typeface="+mj-ea"/>
                <a:ea typeface="+mj-ea"/>
              </a:rPr>
              <a:t>进行预训练。对于新增的网络层，一般使用均值为</a:t>
            </a:r>
            <a:r>
              <a:rPr lang="en-US" altLang="zh-CN" dirty="0">
                <a:latin typeface="+mj-ea"/>
                <a:ea typeface="+mj-ea"/>
              </a:rPr>
              <a:t>0</a:t>
            </a:r>
            <a:r>
              <a:rPr lang="zh-CN" altLang="en-US" dirty="0">
                <a:latin typeface="+mj-ea"/>
                <a:ea typeface="+mj-ea"/>
              </a:rPr>
              <a:t>，标准差为</a:t>
            </a:r>
            <a:r>
              <a:rPr lang="en-US" altLang="zh-CN" dirty="0">
                <a:latin typeface="+mj-ea"/>
                <a:ea typeface="+mj-ea"/>
              </a:rPr>
              <a:t>0.01</a:t>
            </a:r>
            <a:r>
              <a:rPr lang="zh-CN" altLang="en-US" dirty="0">
                <a:latin typeface="+mj-ea"/>
                <a:ea typeface="+mj-ea"/>
              </a:rPr>
              <a:t>的高斯分布进行初始化，然后对整个网络基于新的样本数据进行调优训练。</a:t>
            </a:r>
          </a:p>
        </p:txBody>
      </p:sp>
    </p:spTree>
    <p:extLst>
      <p:ext uri="{BB962C8B-B14F-4D97-AF65-F5344CB8AC3E}">
        <p14:creationId xmlns:p14="http://schemas.microsoft.com/office/powerpoint/2010/main" val="218830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67561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RPN</a:t>
            </a:r>
            <a:r>
              <a:rPr lang="zh-CN" altLang="en-US" sz="3200" b="1" dirty="0">
                <a:solidFill>
                  <a:srgbClr val="0162D4"/>
                </a:solidFill>
                <a:latin typeface="+mj-ea"/>
                <a:ea typeface="+mj-ea"/>
              </a:rPr>
              <a:t>和</a:t>
            </a:r>
            <a:r>
              <a:rPr lang="en-US" altLang="zh-CN" sz="3200" b="1" dirty="0">
                <a:solidFill>
                  <a:srgbClr val="0162D4"/>
                </a:solidFill>
                <a:latin typeface="+mj-ea"/>
                <a:ea typeface="+mj-ea"/>
              </a:rPr>
              <a:t>Fast R-CNN</a:t>
            </a:r>
            <a:r>
              <a:rPr lang="zh-CN" altLang="en-US" sz="3200" b="1" dirty="0">
                <a:solidFill>
                  <a:srgbClr val="0162D4"/>
                </a:solidFill>
                <a:latin typeface="+mj-ea"/>
                <a:ea typeface="+mj-ea"/>
              </a:rPr>
              <a:t>共享特征的方法</a:t>
            </a:r>
          </a:p>
        </p:txBody>
      </p:sp>
      <p:sp>
        <p:nvSpPr>
          <p:cNvPr id="3" name="文本框 2">
            <a:extLst>
              <a:ext uri="{FF2B5EF4-FFF2-40B4-BE49-F238E27FC236}">
                <a16:creationId xmlns:a16="http://schemas.microsoft.com/office/drawing/2014/main" id="{BEAD634E-31BD-87DC-292E-09E8C35C6063}"/>
              </a:ext>
            </a:extLst>
          </p:cNvPr>
          <p:cNvSpPr txBox="1"/>
          <p:nvPr/>
        </p:nvSpPr>
        <p:spPr>
          <a:xfrm>
            <a:off x="957532" y="1426234"/>
            <a:ext cx="10276935" cy="3886770"/>
          </a:xfrm>
          <a:prstGeom prst="rect">
            <a:avLst/>
          </a:prstGeom>
          <a:noFill/>
        </p:spPr>
        <p:txBody>
          <a:bodyPr wrap="square" rtlCol="0">
            <a:spAutoFit/>
          </a:bodyPr>
          <a:lstStyle/>
          <a:p>
            <a:pPr algn="just">
              <a:lnSpc>
                <a:spcPct val="200000"/>
              </a:lnSpc>
            </a:pPr>
            <a:r>
              <a:rPr lang="zh-CN" altLang="en-US" dirty="0">
                <a:latin typeface="+mj-ea"/>
                <a:ea typeface="+mj-ea"/>
              </a:rPr>
              <a:t>在检测过程中，</a:t>
            </a:r>
            <a:r>
              <a:rPr lang="en-US" altLang="zh-CN" dirty="0">
                <a:latin typeface="+mj-ea"/>
                <a:ea typeface="+mj-ea"/>
              </a:rPr>
              <a:t>RPN</a:t>
            </a:r>
            <a:r>
              <a:rPr lang="zh-CN" altLang="en-US" dirty="0">
                <a:latin typeface="+mj-ea"/>
                <a:ea typeface="+mj-ea"/>
              </a:rPr>
              <a:t>的作用是输出候选框，</a:t>
            </a:r>
            <a:r>
              <a:rPr lang="en-US" altLang="zh-CN" dirty="0">
                <a:latin typeface="+mj-ea"/>
                <a:ea typeface="+mj-ea"/>
              </a:rPr>
              <a:t>Fast RCNN</a:t>
            </a:r>
            <a:r>
              <a:rPr lang="zh-CN" altLang="en-US" dirty="0">
                <a:latin typeface="+mj-ea"/>
                <a:ea typeface="+mj-ea"/>
              </a:rPr>
              <a:t>的作用是基于候选框进行目标检测，两个网络的训练和预测过程目前彼此独立。为了更进一步地提升算法的整体效率，可以让这两个网络共享基础的卷积特征，然后设计另一个一致网络来处理候选框提取和目标检测这两个过程。为了实现这个目标，可以采取如下</a:t>
            </a:r>
            <a:r>
              <a:rPr lang="en-US" altLang="zh-CN" dirty="0">
                <a:latin typeface="+mj-ea"/>
                <a:ea typeface="+mj-ea"/>
              </a:rPr>
              <a:t>3</a:t>
            </a:r>
            <a:r>
              <a:rPr lang="zh-CN" altLang="en-US" dirty="0">
                <a:latin typeface="+mj-ea"/>
                <a:ea typeface="+mj-ea"/>
              </a:rPr>
              <a:t>种方法：</a:t>
            </a:r>
            <a:endParaRPr lang="en-US" altLang="zh-CN" dirty="0">
              <a:latin typeface="+mj-ea"/>
              <a:ea typeface="+mj-ea"/>
            </a:endParaRPr>
          </a:p>
          <a:p>
            <a:pPr marL="285750" indent="-285750" algn="just">
              <a:lnSpc>
                <a:spcPct val="200000"/>
              </a:lnSpc>
              <a:buFont typeface="Arial" panose="020B0604020202020204" pitchFamily="34" charset="0"/>
              <a:buChar char="•"/>
            </a:pPr>
            <a:r>
              <a:rPr lang="zh-CN" altLang="zh-CN" sz="1800" b="1" dirty="0">
                <a:effectLst/>
                <a:ea typeface="等线" panose="02010600030101010101" pitchFamily="2" charset="-122"/>
                <a:cs typeface="Times New Roman" panose="02020603050405020304" pitchFamily="18" charset="0"/>
              </a:rPr>
              <a:t>交替训练法</a:t>
            </a:r>
            <a:endParaRPr lang="en-US" altLang="zh-CN" sz="1800" b="1" dirty="0">
              <a:effectLst/>
              <a:latin typeface="+mj-ea"/>
              <a:ea typeface="+mj-ea"/>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zh-CN" sz="1800" b="1" dirty="0">
                <a:effectLst/>
                <a:ea typeface="等线" panose="02010600030101010101" pitchFamily="2" charset="-122"/>
                <a:cs typeface="Times New Roman" panose="02020603050405020304" pitchFamily="18" charset="0"/>
              </a:rPr>
              <a:t>近似联合训练法</a:t>
            </a:r>
            <a:endParaRPr lang="en-US" altLang="zh-CN" b="1" dirty="0">
              <a:latin typeface="+mj-ea"/>
              <a:ea typeface="+mj-ea"/>
              <a:cs typeface="Times New Roman" panose="02020603050405020304" pitchFamily="18" charset="0"/>
            </a:endParaRPr>
          </a:p>
          <a:p>
            <a:pPr marL="285750" indent="-285750" algn="just">
              <a:lnSpc>
                <a:spcPct val="200000"/>
              </a:lnSpc>
              <a:buFont typeface="Arial" panose="020B0604020202020204" pitchFamily="34" charset="0"/>
              <a:buChar char="•"/>
            </a:pPr>
            <a:r>
              <a:rPr lang="zh-CN" altLang="en-US" b="1" dirty="0">
                <a:ea typeface="等线" panose="02010600030101010101" pitchFamily="2" charset="-122"/>
                <a:cs typeface="Times New Roman" panose="02020603050405020304" pitchFamily="18" charset="0"/>
              </a:rPr>
              <a:t>非近似联合训练</a:t>
            </a:r>
          </a:p>
        </p:txBody>
      </p:sp>
    </p:spTree>
    <p:extLst>
      <p:ext uri="{BB962C8B-B14F-4D97-AF65-F5344CB8AC3E}">
        <p14:creationId xmlns:p14="http://schemas.microsoft.com/office/powerpoint/2010/main" val="139621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67561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RPN</a:t>
            </a:r>
            <a:r>
              <a:rPr lang="zh-CN" altLang="en-US" sz="3200" b="1" dirty="0">
                <a:solidFill>
                  <a:srgbClr val="0162D4"/>
                </a:solidFill>
                <a:latin typeface="+mj-ea"/>
                <a:ea typeface="+mj-ea"/>
              </a:rPr>
              <a:t>和</a:t>
            </a:r>
            <a:r>
              <a:rPr lang="en-US" altLang="zh-CN" sz="3200" b="1" dirty="0">
                <a:solidFill>
                  <a:srgbClr val="0162D4"/>
                </a:solidFill>
                <a:latin typeface="+mj-ea"/>
                <a:ea typeface="+mj-ea"/>
              </a:rPr>
              <a:t>Fast R-CNN</a:t>
            </a:r>
            <a:r>
              <a:rPr lang="zh-CN" altLang="en-US" sz="3200" b="1" dirty="0">
                <a:solidFill>
                  <a:srgbClr val="0162D4"/>
                </a:solidFill>
                <a:latin typeface="+mj-ea"/>
                <a:ea typeface="+mj-ea"/>
              </a:rPr>
              <a:t>共享特征的方法</a:t>
            </a:r>
          </a:p>
        </p:txBody>
      </p:sp>
      <p:sp>
        <p:nvSpPr>
          <p:cNvPr id="2" name="文本框 1">
            <a:extLst>
              <a:ext uri="{FF2B5EF4-FFF2-40B4-BE49-F238E27FC236}">
                <a16:creationId xmlns:a16="http://schemas.microsoft.com/office/drawing/2014/main" id="{B7388AD9-8E40-AA24-AF0F-1F0F7BE99120}"/>
              </a:ext>
            </a:extLst>
          </p:cNvPr>
          <p:cNvSpPr txBox="1"/>
          <p:nvPr/>
        </p:nvSpPr>
        <p:spPr>
          <a:xfrm>
            <a:off x="1098781" y="1075426"/>
            <a:ext cx="10121310" cy="4613892"/>
          </a:xfrm>
          <a:prstGeom prst="rect">
            <a:avLst/>
          </a:prstGeom>
          <a:noFill/>
        </p:spPr>
        <p:txBody>
          <a:bodyPr wrap="square" rtlCol="0">
            <a:spAutoFit/>
          </a:bodyPr>
          <a:lstStyle/>
          <a:p>
            <a:pPr algn="just">
              <a:lnSpc>
                <a:spcPct val="150000"/>
              </a:lnSpc>
            </a:pPr>
            <a:r>
              <a:rPr lang="zh-CN" altLang="en-US" b="1" dirty="0">
                <a:latin typeface="+mj-ea"/>
                <a:ea typeface="+mj-ea"/>
              </a:rPr>
              <a:t>交替训练法：</a:t>
            </a:r>
            <a:endParaRPr lang="en-US" altLang="zh-CN" b="1" dirty="0">
              <a:latin typeface="+mj-ea"/>
              <a:ea typeface="+mj-ea"/>
            </a:endParaRPr>
          </a:p>
          <a:p>
            <a:pPr algn="just">
              <a:lnSpc>
                <a:spcPct val="150000"/>
              </a:lnSpc>
            </a:pPr>
            <a:r>
              <a:rPr lang="zh-CN" altLang="en-US" dirty="0">
                <a:latin typeface="+mj-ea"/>
                <a:ea typeface="+mj-ea"/>
              </a:rPr>
              <a:t>先训练</a:t>
            </a:r>
            <a:r>
              <a:rPr lang="en-US" altLang="zh-CN" dirty="0">
                <a:latin typeface="+mj-ea"/>
                <a:ea typeface="+mj-ea"/>
              </a:rPr>
              <a:t>RPN</a:t>
            </a:r>
            <a:r>
              <a:rPr lang="zh-CN" altLang="en-US" dirty="0">
                <a:latin typeface="+mj-ea"/>
                <a:ea typeface="+mj-ea"/>
              </a:rPr>
              <a:t>，然后基于</a:t>
            </a:r>
            <a:r>
              <a:rPr lang="en-US" altLang="zh-CN" dirty="0">
                <a:latin typeface="+mj-ea"/>
                <a:ea typeface="+mj-ea"/>
              </a:rPr>
              <a:t>RPN</a:t>
            </a:r>
            <a:r>
              <a:rPr lang="zh-CN" altLang="en-US" dirty="0">
                <a:latin typeface="+mj-ea"/>
                <a:ea typeface="+mj-ea"/>
              </a:rPr>
              <a:t>输出的候选框，以</a:t>
            </a:r>
            <a:r>
              <a:rPr lang="en-US" altLang="zh-CN" dirty="0">
                <a:latin typeface="+mj-ea"/>
                <a:ea typeface="+mj-ea"/>
              </a:rPr>
              <a:t>RPN</a:t>
            </a:r>
            <a:r>
              <a:rPr lang="zh-CN" altLang="en-US" dirty="0">
                <a:latin typeface="+mj-ea"/>
                <a:ea typeface="+mj-ea"/>
              </a:rPr>
              <a:t>的卷积层参数作为初值训练</a:t>
            </a:r>
            <a:r>
              <a:rPr lang="en-US" altLang="zh-CN" dirty="0">
                <a:latin typeface="+mj-ea"/>
                <a:ea typeface="+mj-ea"/>
              </a:rPr>
              <a:t>Fast R-CNN</a:t>
            </a:r>
            <a:r>
              <a:rPr lang="zh-CN" altLang="en-US" dirty="0">
                <a:latin typeface="+mj-ea"/>
                <a:ea typeface="+mj-ea"/>
              </a:rPr>
              <a:t>，再用</a:t>
            </a:r>
            <a:r>
              <a:rPr lang="en-US" altLang="zh-CN" dirty="0">
                <a:latin typeface="+mj-ea"/>
                <a:ea typeface="+mj-ea"/>
              </a:rPr>
              <a:t>Fast R-CNN</a:t>
            </a:r>
            <a:r>
              <a:rPr lang="zh-CN" altLang="en-US" dirty="0">
                <a:latin typeface="+mj-ea"/>
                <a:ea typeface="+mj-ea"/>
              </a:rPr>
              <a:t>的卷积层参数作为初值训练</a:t>
            </a:r>
            <a:r>
              <a:rPr lang="en-US" altLang="zh-CN" dirty="0">
                <a:latin typeface="+mj-ea"/>
                <a:ea typeface="+mj-ea"/>
              </a:rPr>
              <a:t>RPN</a:t>
            </a:r>
            <a:r>
              <a:rPr lang="zh-CN" altLang="en-US" dirty="0">
                <a:latin typeface="+mj-ea"/>
                <a:ea typeface="+mj-ea"/>
              </a:rPr>
              <a:t>。如此反复迭代，得到共享基础卷积层的</a:t>
            </a:r>
            <a:r>
              <a:rPr lang="en-US" altLang="zh-CN" dirty="0">
                <a:latin typeface="+mj-ea"/>
                <a:ea typeface="+mj-ea"/>
              </a:rPr>
              <a:t>RPN</a:t>
            </a:r>
            <a:r>
              <a:rPr lang="zh-CN" altLang="en-US" dirty="0">
                <a:latin typeface="+mj-ea"/>
                <a:ea typeface="+mj-ea"/>
              </a:rPr>
              <a:t>和</a:t>
            </a:r>
            <a:r>
              <a:rPr lang="en-US" altLang="zh-CN" dirty="0">
                <a:latin typeface="+mj-ea"/>
                <a:ea typeface="+mj-ea"/>
              </a:rPr>
              <a:t>Fast R-CNN</a:t>
            </a:r>
            <a:r>
              <a:rPr lang="zh-CN" altLang="en-US" dirty="0">
                <a:latin typeface="+mj-ea"/>
                <a:ea typeface="+mj-ea"/>
              </a:rPr>
              <a:t>。交替训练法在实际应用过程中，大致分为</a:t>
            </a:r>
            <a:r>
              <a:rPr lang="en-US" altLang="zh-CN" dirty="0">
                <a:latin typeface="+mj-ea"/>
                <a:ea typeface="+mj-ea"/>
              </a:rPr>
              <a:t>4</a:t>
            </a:r>
            <a:r>
              <a:rPr lang="zh-CN" altLang="en-US" dirty="0">
                <a:latin typeface="+mj-ea"/>
                <a:ea typeface="+mj-ea"/>
              </a:rPr>
              <a:t>个步骤：</a:t>
            </a:r>
            <a:endParaRPr lang="en-US" altLang="zh-CN" dirty="0">
              <a:latin typeface="+mj-ea"/>
              <a:ea typeface="+mj-ea"/>
            </a:endParaRPr>
          </a:p>
          <a:p>
            <a:pPr marL="285750" indent="-285750" algn="just">
              <a:lnSpc>
                <a:spcPct val="150000"/>
              </a:lnSpc>
              <a:buFont typeface="Arial" panose="020B0604020202020204" pitchFamily="34" charset="0"/>
              <a:buChar char="•"/>
            </a:pPr>
            <a:r>
              <a:rPr lang="zh-CN" altLang="en-US" dirty="0">
                <a:latin typeface="+mj-ea"/>
                <a:ea typeface="+mj-ea"/>
              </a:rPr>
              <a:t>基于</a:t>
            </a:r>
            <a:r>
              <a:rPr lang="en-US" altLang="zh-CN" dirty="0">
                <a:latin typeface="+mj-ea"/>
                <a:ea typeface="+mj-ea"/>
              </a:rPr>
              <a:t>ImageNet</a:t>
            </a:r>
            <a:r>
              <a:rPr lang="zh-CN" altLang="en-US" dirty="0">
                <a:latin typeface="+mj-ea"/>
                <a:ea typeface="+mj-ea"/>
              </a:rPr>
              <a:t>的预训练模型，端到端地训练用于提取候选框的</a:t>
            </a:r>
            <a:r>
              <a:rPr lang="en-US" altLang="zh-CN" dirty="0">
                <a:latin typeface="+mj-ea"/>
                <a:ea typeface="+mj-ea"/>
              </a:rPr>
              <a:t>RPN</a:t>
            </a:r>
          </a:p>
          <a:p>
            <a:pPr marL="285750" indent="-285750" algn="just">
              <a:lnSpc>
                <a:spcPct val="150000"/>
              </a:lnSpc>
              <a:buFont typeface="Arial" panose="020B0604020202020204" pitchFamily="34" charset="0"/>
              <a:buChar char="•"/>
            </a:pPr>
            <a:r>
              <a:rPr lang="zh-CN" altLang="en-US" dirty="0">
                <a:latin typeface="+mj-ea"/>
                <a:ea typeface="+mj-ea"/>
              </a:rPr>
              <a:t>同样基于</a:t>
            </a:r>
            <a:r>
              <a:rPr lang="en-US" altLang="zh-CN" dirty="0">
                <a:latin typeface="+mj-ea"/>
                <a:ea typeface="+mj-ea"/>
              </a:rPr>
              <a:t>ImageNet</a:t>
            </a:r>
            <a:r>
              <a:rPr lang="zh-CN" altLang="en-US" dirty="0">
                <a:latin typeface="+mj-ea"/>
                <a:ea typeface="+mj-ea"/>
              </a:rPr>
              <a:t>的预训练模型，使用第一步</a:t>
            </a:r>
            <a:r>
              <a:rPr lang="en-US" altLang="zh-CN" dirty="0">
                <a:latin typeface="+mj-ea"/>
                <a:ea typeface="+mj-ea"/>
              </a:rPr>
              <a:t>RPN</a:t>
            </a:r>
            <a:r>
              <a:rPr lang="zh-CN" altLang="en-US" dirty="0">
                <a:latin typeface="+mj-ea"/>
                <a:ea typeface="+mj-ea"/>
              </a:rPr>
              <a:t>输出的候选框，训练</a:t>
            </a:r>
            <a:r>
              <a:rPr lang="en-US" altLang="zh-CN" dirty="0">
                <a:latin typeface="+mj-ea"/>
                <a:ea typeface="+mj-ea"/>
              </a:rPr>
              <a:t>Fast R-CNN</a:t>
            </a:r>
            <a:r>
              <a:rPr lang="zh-CN" altLang="en-US" dirty="0">
                <a:latin typeface="+mj-ea"/>
                <a:ea typeface="+mj-ea"/>
              </a:rPr>
              <a:t>，此时</a:t>
            </a:r>
            <a:r>
              <a:rPr lang="en-US" altLang="zh-CN" dirty="0">
                <a:latin typeface="+mj-ea"/>
                <a:ea typeface="+mj-ea"/>
              </a:rPr>
              <a:t>RPN</a:t>
            </a:r>
            <a:r>
              <a:rPr lang="zh-CN" altLang="en-US" dirty="0">
                <a:latin typeface="+mj-ea"/>
                <a:ea typeface="+mj-ea"/>
              </a:rPr>
              <a:t>和</a:t>
            </a:r>
            <a:r>
              <a:rPr lang="en-US" altLang="zh-CN" dirty="0">
                <a:latin typeface="+mj-ea"/>
                <a:ea typeface="+mj-ea"/>
              </a:rPr>
              <a:t>Fast R-CNN</a:t>
            </a:r>
            <a:r>
              <a:rPr lang="zh-CN" altLang="en-US" dirty="0">
                <a:latin typeface="+mj-ea"/>
                <a:ea typeface="+mj-ea"/>
              </a:rPr>
              <a:t>两个网络尚无共享的卷积层</a:t>
            </a:r>
            <a:endParaRPr lang="en-US" altLang="zh-CN" dirty="0">
              <a:latin typeface="+mj-ea"/>
              <a:ea typeface="+mj-ea"/>
            </a:endParaRPr>
          </a:p>
          <a:p>
            <a:pPr marL="285750" indent="-285750" algn="just">
              <a:lnSpc>
                <a:spcPct val="150000"/>
              </a:lnSpc>
              <a:buFont typeface="Arial" panose="020B0604020202020204" pitchFamily="34" charset="0"/>
              <a:buChar char="•"/>
            </a:pPr>
            <a:r>
              <a:rPr lang="zh-CN" altLang="en-US" dirty="0">
                <a:latin typeface="+mj-ea"/>
                <a:ea typeface="+mj-ea"/>
              </a:rPr>
              <a:t>使用</a:t>
            </a:r>
            <a:r>
              <a:rPr lang="en-US" altLang="zh-CN" dirty="0">
                <a:latin typeface="+mj-ea"/>
                <a:ea typeface="+mj-ea"/>
              </a:rPr>
              <a:t>Fast R-CNN</a:t>
            </a:r>
            <a:r>
              <a:rPr lang="zh-CN" altLang="en-US" dirty="0">
                <a:latin typeface="+mj-ea"/>
                <a:ea typeface="+mj-ea"/>
              </a:rPr>
              <a:t>初始化</a:t>
            </a:r>
            <a:r>
              <a:rPr lang="en-US" altLang="zh-CN" dirty="0">
                <a:latin typeface="+mj-ea"/>
                <a:ea typeface="+mj-ea"/>
              </a:rPr>
              <a:t>RPN</a:t>
            </a:r>
            <a:r>
              <a:rPr lang="zh-CN" altLang="en-US" dirty="0">
                <a:latin typeface="+mj-ea"/>
                <a:ea typeface="+mj-ea"/>
              </a:rPr>
              <a:t>，在训练</a:t>
            </a:r>
            <a:r>
              <a:rPr lang="en-US" altLang="zh-CN" dirty="0">
                <a:latin typeface="+mj-ea"/>
                <a:ea typeface="+mj-ea"/>
              </a:rPr>
              <a:t>RPN</a:t>
            </a:r>
            <a:r>
              <a:rPr lang="zh-CN" altLang="en-US" dirty="0">
                <a:latin typeface="+mj-ea"/>
                <a:ea typeface="+mj-ea"/>
              </a:rPr>
              <a:t>的时候，固定底层共享的卷积层网络参数，仅迭代调优</a:t>
            </a:r>
            <a:r>
              <a:rPr lang="en-US" altLang="zh-CN" dirty="0">
                <a:latin typeface="+mj-ea"/>
                <a:ea typeface="+mj-ea"/>
              </a:rPr>
              <a:t>RPN</a:t>
            </a:r>
            <a:r>
              <a:rPr lang="zh-CN" altLang="en-US" dirty="0">
                <a:latin typeface="+mj-ea"/>
                <a:ea typeface="+mj-ea"/>
              </a:rPr>
              <a:t>中共享卷积层以外的网络参数</a:t>
            </a:r>
            <a:endParaRPr lang="en-US" altLang="zh-CN" dirty="0">
              <a:latin typeface="+mj-ea"/>
              <a:ea typeface="+mj-ea"/>
            </a:endParaRPr>
          </a:p>
          <a:p>
            <a:pPr marL="285750" indent="-285750" algn="just">
              <a:lnSpc>
                <a:spcPct val="150000"/>
              </a:lnSpc>
              <a:buFont typeface="Arial" panose="020B0604020202020204" pitchFamily="34" charset="0"/>
              <a:buChar char="•"/>
            </a:pPr>
            <a:r>
              <a:rPr lang="zh-CN" altLang="en-US" dirty="0">
                <a:latin typeface="+mj-ea"/>
                <a:ea typeface="+mj-ea"/>
              </a:rPr>
              <a:t>训练</a:t>
            </a:r>
            <a:r>
              <a:rPr lang="en-US" altLang="zh-CN" dirty="0">
                <a:latin typeface="+mj-ea"/>
                <a:ea typeface="+mj-ea"/>
              </a:rPr>
              <a:t>Fast R-CNN</a:t>
            </a:r>
            <a:r>
              <a:rPr lang="zh-CN" altLang="en-US" dirty="0">
                <a:latin typeface="+mj-ea"/>
                <a:ea typeface="+mj-ea"/>
              </a:rPr>
              <a:t>，同样固定底层共享的卷积层网络参数，仅迭代调优</a:t>
            </a:r>
            <a:r>
              <a:rPr lang="en-US" altLang="zh-CN" dirty="0">
                <a:latin typeface="+mj-ea"/>
                <a:ea typeface="+mj-ea"/>
              </a:rPr>
              <a:t>Fast R-CNN</a:t>
            </a:r>
            <a:r>
              <a:rPr lang="zh-CN" altLang="en-US" dirty="0">
                <a:latin typeface="+mj-ea"/>
                <a:ea typeface="+mj-ea"/>
              </a:rPr>
              <a:t>中共享卷积层以外的网络参数</a:t>
            </a:r>
          </a:p>
        </p:txBody>
      </p:sp>
    </p:spTree>
    <p:extLst>
      <p:ext uri="{BB962C8B-B14F-4D97-AF65-F5344CB8AC3E}">
        <p14:creationId xmlns:p14="http://schemas.microsoft.com/office/powerpoint/2010/main" val="43321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14020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3200" b="1">
                <a:solidFill>
                  <a:srgbClr val="0162D4"/>
                </a:solidFill>
                <a:latin typeface="+mj-ea"/>
                <a:ea typeface="+mj-ea"/>
              </a:rPr>
              <a:t>关键词</a:t>
            </a:r>
          </a:p>
        </p:txBody>
      </p:sp>
      <p:grpSp>
        <p:nvGrpSpPr>
          <p:cNvPr id="6" name="Group 4"/>
          <p:cNvGrpSpPr/>
          <p:nvPr>
            <p:custDataLst>
              <p:tags r:id="rId1"/>
            </p:custDataLst>
          </p:nvPr>
        </p:nvGrpSpPr>
        <p:grpSpPr>
          <a:xfrm>
            <a:off x="4498975" y="1841500"/>
            <a:ext cx="3366770" cy="796290"/>
            <a:chOff x="38" y="1522"/>
            <a:chExt cx="5302" cy="1254"/>
          </a:xfrm>
        </p:grpSpPr>
        <p:sp>
          <p:nvSpPr>
            <p:cNvPr id="9" name="矩形 8"/>
            <p:cNvSpPr/>
            <p:nvPr>
              <p:custDataLst>
                <p:tags r:id="rId29"/>
              </p:custDataLst>
            </p:nvPr>
          </p:nvSpPr>
          <p:spPr>
            <a:xfrm>
              <a:off x="38" y="1522"/>
              <a:ext cx="744" cy="98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矩形 9"/>
            <p:cNvSpPr/>
            <p:nvPr>
              <p:custDataLst>
                <p:tags r:id="rId30"/>
              </p:custDataLst>
            </p:nvPr>
          </p:nvSpPr>
          <p:spPr>
            <a:xfrm>
              <a:off x="186" y="1652"/>
              <a:ext cx="5154" cy="1124"/>
            </a:xfrm>
            <a:prstGeom prst="rect">
              <a:avLst/>
            </a:prstGeom>
            <a:solidFill>
              <a:schemeClr val="accent3">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1000"/>
                </a:spcBef>
                <a:spcAft>
                  <a:spcPts val="0"/>
                </a:spcAft>
                <a:buSzPct val="100000"/>
                <a:buNone/>
              </a:pPr>
              <a:r>
                <a:rPr lang="en-US" altLang="zh-CN" sz="2400" b="1" spc="297"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Faster R-CNN</a:t>
              </a:r>
              <a:endParaRPr lang="zh-CN" altLang="en-US"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11" name="Group 4"/>
          <p:cNvGrpSpPr/>
          <p:nvPr>
            <p:custDataLst>
              <p:tags r:id="rId2"/>
            </p:custDataLst>
          </p:nvPr>
        </p:nvGrpSpPr>
        <p:grpSpPr>
          <a:xfrm>
            <a:off x="8248650" y="2707005"/>
            <a:ext cx="3366770" cy="796290"/>
            <a:chOff x="38" y="1522"/>
            <a:chExt cx="5302" cy="1254"/>
          </a:xfrm>
        </p:grpSpPr>
        <p:sp>
          <p:nvSpPr>
            <p:cNvPr id="12" name="矩形 11"/>
            <p:cNvSpPr/>
            <p:nvPr>
              <p:custDataLst>
                <p:tags r:id="rId27"/>
              </p:custDataLst>
            </p:nvPr>
          </p:nvSpPr>
          <p:spPr>
            <a:xfrm>
              <a:off x="38" y="1522"/>
              <a:ext cx="744" cy="98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 name="矩形 14"/>
            <p:cNvSpPr/>
            <p:nvPr>
              <p:custDataLst>
                <p:tags r:id="rId28"/>
              </p:custDataLst>
            </p:nvPr>
          </p:nvSpPr>
          <p:spPr>
            <a:xfrm>
              <a:off x="186" y="1652"/>
              <a:ext cx="5154" cy="1124"/>
            </a:xfrm>
            <a:prstGeom prst="rect">
              <a:avLst/>
            </a:prstGeom>
            <a:solidFill>
              <a:srgbClr val="0070C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1000"/>
                </a:spcBef>
                <a:spcAft>
                  <a:spcPts val="0"/>
                </a:spcAft>
                <a:buSzPct val="100000"/>
                <a:buNone/>
              </a:pPr>
              <a:r>
                <a:rPr lang="en-US" altLang="zh-CN"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Anchor</a:t>
              </a:r>
              <a:endParaRPr lang="zh-CN" altLang="en-US"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16" name="Group 4"/>
          <p:cNvGrpSpPr/>
          <p:nvPr>
            <p:custDataLst>
              <p:tags r:id="rId3"/>
            </p:custDataLst>
          </p:nvPr>
        </p:nvGrpSpPr>
        <p:grpSpPr>
          <a:xfrm>
            <a:off x="4498975" y="3364230"/>
            <a:ext cx="3366770" cy="796290"/>
            <a:chOff x="38" y="1522"/>
            <a:chExt cx="5302" cy="1254"/>
          </a:xfrm>
        </p:grpSpPr>
        <p:sp>
          <p:nvSpPr>
            <p:cNvPr id="17" name="矩形 16"/>
            <p:cNvSpPr/>
            <p:nvPr>
              <p:custDataLst>
                <p:tags r:id="rId25"/>
              </p:custDataLst>
            </p:nvPr>
          </p:nvSpPr>
          <p:spPr>
            <a:xfrm>
              <a:off x="38" y="1522"/>
              <a:ext cx="744" cy="98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矩形 17"/>
            <p:cNvSpPr/>
            <p:nvPr>
              <p:custDataLst>
                <p:tags r:id="rId26"/>
              </p:custDataLst>
            </p:nvPr>
          </p:nvSpPr>
          <p:spPr>
            <a:xfrm>
              <a:off x="186" y="1652"/>
              <a:ext cx="5154" cy="1124"/>
            </a:xfrm>
            <a:prstGeom prst="rect">
              <a:avLst/>
            </a:prstGeom>
            <a:solidFill>
              <a:srgbClr val="99A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1000"/>
                </a:spcBef>
                <a:spcAft>
                  <a:spcPts val="0"/>
                </a:spcAft>
                <a:buSzPct val="100000"/>
                <a:buNone/>
              </a:pPr>
              <a:r>
                <a:rPr lang="en-US" altLang="zh-CN"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ROI Pooling</a:t>
              </a:r>
              <a:endParaRPr lang="zh-CN" altLang="en-US"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19" name="Group 4"/>
          <p:cNvGrpSpPr/>
          <p:nvPr>
            <p:custDataLst>
              <p:tags r:id="rId4"/>
            </p:custDataLst>
          </p:nvPr>
        </p:nvGrpSpPr>
        <p:grpSpPr>
          <a:xfrm>
            <a:off x="8248650" y="4116705"/>
            <a:ext cx="3366770" cy="796290"/>
            <a:chOff x="38" y="1522"/>
            <a:chExt cx="5302" cy="1254"/>
          </a:xfrm>
        </p:grpSpPr>
        <p:sp>
          <p:nvSpPr>
            <p:cNvPr id="20" name="矩形 19"/>
            <p:cNvSpPr/>
            <p:nvPr>
              <p:custDataLst>
                <p:tags r:id="rId23"/>
              </p:custDataLst>
            </p:nvPr>
          </p:nvSpPr>
          <p:spPr>
            <a:xfrm>
              <a:off x="38" y="1522"/>
              <a:ext cx="744" cy="98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矩形 20"/>
            <p:cNvSpPr/>
            <p:nvPr>
              <p:custDataLst>
                <p:tags r:id="rId24"/>
              </p:custDataLst>
            </p:nvPr>
          </p:nvSpPr>
          <p:spPr>
            <a:xfrm>
              <a:off x="186" y="1652"/>
              <a:ext cx="5154" cy="112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1000"/>
                </a:spcBef>
                <a:spcAft>
                  <a:spcPts val="0"/>
                </a:spcAft>
                <a:buSzPct val="100000"/>
                <a:buNone/>
              </a:pPr>
              <a:r>
                <a:rPr lang="en-US" altLang="zh-CN" sz="2400" b="1" spc="297"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Conv</a:t>
              </a:r>
              <a:r>
                <a:rPr lang="zh-CN" altLang="en-US" sz="2400" b="1" spc="297"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2400" b="1" spc="297"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layers</a:t>
              </a:r>
              <a:endParaRPr lang="zh-CN" altLang="en-US"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25" name="Group 4"/>
          <p:cNvGrpSpPr/>
          <p:nvPr>
            <p:custDataLst>
              <p:tags r:id="rId5"/>
            </p:custDataLst>
          </p:nvPr>
        </p:nvGrpSpPr>
        <p:grpSpPr>
          <a:xfrm>
            <a:off x="4498975" y="4886960"/>
            <a:ext cx="3366770" cy="796290"/>
            <a:chOff x="38" y="1522"/>
            <a:chExt cx="5302" cy="1254"/>
          </a:xfrm>
        </p:grpSpPr>
        <p:sp>
          <p:nvSpPr>
            <p:cNvPr id="26" name="矩形 25"/>
            <p:cNvSpPr/>
            <p:nvPr>
              <p:custDataLst>
                <p:tags r:id="rId21"/>
              </p:custDataLst>
            </p:nvPr>
          </p:nvSpPr>
          <p:spPr>
            <a:xfrm>
              <a:off x="38" y="1522"/>
              <a:ext cx="744" cy="98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矩形 26"/>
            <p:cNvSpPr/>
            <p:nvPr>
              <p:custDataLst>
                <p:tags r:id="rId22"/>
              </p:custDataLst>
            </p:nvPr>
          </p:nvSpPr>
          <p:spPr>
            <a:xfrm>
              <a:off x="186" y="1652"/>
              <a:ext cx="5154" cy="11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1000"/>
                </a:spcBef>
                <a:spcAft>
                  <a:spcPts val="0"/>
                </a:spcAft>
                <a:buSzPct val="100000"/>
                <a:buNone/>
              </a:pPr>
              <a:r>
                <a:rPr lang="en-US" altLang="zh-CN" sz="2400" b="1" spc="297" dirty="0" err="1">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Cls</a:t>
              </a:r>
              <a:r>
                <a:rPr lang="en-US" altLang="zh-CN" sz="2400" b="1" spc="297"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layer</a:t>
              </a:r>
              <a:endParaRPr lang="zh-CN" altLang="en-US"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28" name="Group 4"/>
          <p:cNvGrpSpPr/>
          <p:nvPr>
            <p:custDataLst>
              <p:tags r:id="rId6"/>
            </p:custDataLst>
          </p:nvPr>
        </p:nvGrpSpPr>
        <p:grpSpPr>
          <a:xfrm>
            <a:off x="8248650" y="5526405"/>
            <a:ext cx="3366770" cy="796290"/>
            <a:chOff x="38" y="1522"/>
            <a:chExt cx="5302" cy="1254"/>
          </a:xfrm>
        </p:grpSpPr>
        <p:sp>
          <p:nvSpPr>
            <p:cNvPr id="29" name="矩形 28"/>
            <p:cNvSpPr/>
            <p:nvPr>
              <p:custDataLst>
                <p:tags r:id="rId19"/>
              </p:custDataLst>
            </p:nvPr>
          </p:nvSpPr>
          <p:spPr>
            <a:xfrm>
              <a:off x="38" y="1522"/>
              <a:ext cx="744" cy="98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矩形 29"/>
            <p:cNvSpPr/>
            <p:nvPr>
              <p:custDataLst>
                <p:tags r:id="rId20"/>
              </p:custDataLst>
            </p:nvPr>
          </p:nvSpPr>
          <p:spPr>
            <a:xfrm>
              <a:off x="186" y="1652"/>
              <a:ext cx="5154" cy="112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1000"/>
                </a:spcBef>
                <a:spcAft>
                  <a:spcPts val="0"/>
                </a:spcAft>
                <a:buSzPct val="100000"/>
                <a:buNone/>
              </a:pPr>
              <a:r>
                <a:rPr lang="en-US" altLang="zh-CN" sz="2400" b="1" spc="297"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Reg</a:t>
              </a:r>
              <a:r>
                <a:rPr lang="zh-CN" altLang="en-US" sz="2400" b="1" spc="297"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2400" b="1" spc="297"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layer</a:t>
              </a:r>
              <a:endParaRPr lang="zh-CN" altLang="en-US"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34" name="Group 4"/>
          <p:cNvGrpSpPr/>
          <p:nvPr>
            <p:custDataLst>
              <p:tags r:id="rId7"/>
            </p:custDataLst>
          </p:nvPr>
        </p:nvGrpSpPr>
        <p:grpSpPr>
          <a:xfrm>
            <a:off x="8248650" y="1297305"/>
            <a:ext cx="3366770" cy="796290"/>
            <a:chOff x="38" y="1522"/>
            <a:chExt cx="5302" cy="1254"/>
          </a:xfrm>
        </p:grpSpPr>
        <p:sp>
          <p:nvSpPr>
            <p:cNvPr id="35" name="矩形 34"/>
            <p:cNvSpPr/>
            <p:nvPr>
              <p:custDataLst>
                <p:tags r:id="rId17"/>
              </p:custDataLst>
            </p:nvPr>
          </p:nvSpPr>
          <p:spPr>
            <a:xfrm>
              <a:off x="38" y="1522"/>
              <a:ext cx="744" cy="98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6" name="矩形 35"/>
            <p:cNvSpPr/>
            <p:nvPr>
              <p:custDataLst>
                <p:tags r:id="rId18"/>
              </p:custDataLst>
            </p:nvPr>
          </p:nvSpPr>
          <p:spPr>
            <a:xfrm>
              <a:off x="186" y="1652"/>
              <a:ext cx="5154" cy="1124"/>
            </a:xfrm>
            <a:prstGeom prst="rect">
              <a:avLst/>
            </a:pr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1000"/>
                </a:spcBef>
                <a:spcAft>
                  <a:spcPts val="0"/>
                </a:spcAft>
                <a:buSzPct val="100000"/>
                <a:buNone/>
              </a:pPr>
              <a:r>
                <a:rPr lang="en-US" altLang="zh-CN"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Loss</a:t>
              </a:r>
              <a:endParaRPr lang="zh-CN" altLang="en-US"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37" name="Group 4"/>
          <p:cNvGrpSpPr/>
          <p:nvPr>
            <p:custDataLst>
              <p:tags r:id="rId8"/>
            </p:custDataLst>
          </p:nvPr>
        </p:nvGrpSpPr>
        <p:grpSpPr>
          <a:xfrm>
            <a:off x="690880" y="1910715"/>
            <a:ext cx="3366770" cy="796290"/>
            <a:chOff x="38" y="1522"/>
            <a:chExt cx="5302" cy="1254"/>
          </a:xfrm>
        </p:grpSpPr>
        <p:sp>
          <p:nvSpPr>
            <p:cNvPr id="38" name="矩形 37"/>
            <p:cNvSpPr/>
            <p:nvPr>
              <p:custDataLst>
                <p:tags r:id="rId15"/>
              </p:custDataLst>
            </p:nvPr>
          </p:nvSpPr>
          <p:spPr>
            <a:xfrm>
              <a:off x="38" y="1522"/>
              <a:ext cx="744" cy="98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 name="矩形 38"/>
            <p:cNvSpPr/>
            <p:nvPr>
              <p:custDataLst>
                <p:tags r:id="rId16"/>
              </p:custDataLst>
            </p:nvPr>
          </p:nvSpPr>
          <p:spPr>
            <a:xfrm>
              <a:off x="186" y="1652"/>
              <a:ext cx="5154" cy="112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1000"/>
                </a:spcBef>
                <a:spcAft>
                  <a:spcPts val="0"/>
                </a:spcAft>
                <a:buSzPct val="100000"/>
                <a:buNone/>
              </a:pPr>
              <a:r>
                <a:rPr lang="en-US" altLang="zh-CN"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Fast R-CNN</a:t>
              </a:r>
              <a:endParaRPr lang="zh-CN" altLang="en-US"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40" name="Group 4"/>
          <p:cNvGrpSpPr/>
          <p:nvPr>
            <p:custDataLst>
              <p:tags r:id="rId9"/>
            </p:custDataLst>
          </p:nvPr>
        </p:nvGrpSpPr>
        <p:grpSpPr>
          <a:xfrm>
            <a:off x="690880" y="3433445"/>
            <a:ext cx="3366770" cy="796290"/>
            <a:chOff x="38" y="1522"/>
            <a:chExt cx="5302" cy="1254"/>
          </a:xfrm>
        </p:grpSpPr>
        <p:sp>
          <p:nvSpPr>
            <p:cNvPr id="41" name="矩形 40"/>
            <p:cNvSpPr/>
            <p:nvPr>
              <p:custDataLst>
                <p:tags r:id="rId13"/>
              </p:custDataLst>
            </p:nvPr>
          </p:nvSpPr>
          <p:spPr>
            <a:xfrm>
              <a:off x="38" y="1522"/>
              <a:ext cx="744" cy="98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2" name="矩形 41"/>
            <p:cNvSpPr/>
            <p:nvPr>
              <p:custDataLst>
                <p:tags r:id="rId14"/>
              </p:custDataLst>
            </p:nvPr>
          </p:nvSpPr>
          <p:spPr>
            <a:xfrm>
              <a:off x="186" y="1652"/>
              <a:ext cx="5154" cy="112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1000"/>
                </a:spcBef>
                <a:spcAft>
                  <a:spcPts val="0"/>
                </a:spcAft>
                <a:buSzPct val="100000"/>
                <a:buNone/>
              </a:pPr>
              <a:r>
                <a:rPr lang="en-US" altLang="zh-CN"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Region Proposal</a:t>
              </a:r>
              <a:endParaRPr lang="zh-CN" altLang="en-US"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grpSp>
        <p:nvGrpSpPr>
          <p:cNvPr id="43" name="Group 4"/>
          <p:cNvGrpSpPr/>
          <p:nvPr>
            <p:custDataLst>
              <p:tags r:id="rId10"/>
            </p:custDataLst>
          </p:nvPr>
        </p:nvGrpSpPr>
        <p:grpSpPr>
          <a:xfrm>
            <a:off x="690880" y="4956175"/>
            <a:ext cx="3366770" cy="796290"/>
            <a:chOff x="38" y="1522"/>
            <a:chExt cx="5302" cy="1254"/>
          </a:xfrm>
        </p:grpSpPr>
        <p:sp>
          <p:nvSpPr>
            <p:cNvPr id="44" name="矩形 43"/>
            <p:cNvSpPr/>
            <p:nvPr>
              <p:custDataLst>
                <p:tags r:id="rId11"/>
              </p:custDataLst>
            </p:nvPr>
          </p:nvSpPr>
          <p:spPr>
            <a:xfrm>
              <a:off x="38" y="1522"/>
              <a:ext cx="744" cy="98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 name="矩形 44"/>
            <p:cNvSpPr/>
            <p:nvPr>
              <p:custDataLst>
                <p:tags r:id="rId12"/>
              </p:custDataLst>
            </p:nvPr>
          </p:nvSpPr>
          <p:spPr>
            <a:xfrm>
              <a:off x="186" y="1652"/>
              <a:ext cx="5154" cy="1124"/>
            </a:xfrm>
            <a:prstGeom prst="rect">
              <a:avLst/>
            </a:prstGeom>
            <a:solidFill>
              <a:srgbClr val="5B9BD5">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a:lnSpc>
                  <a:spcPct val="100000"/>
                </a:lnSpc>
                <a:spcBef>
                  <a:spcPts val="1000"/>
                </a:spcBef>
                <a:spcAft>
                  <a:spcPts val="0"/>
                </a:spcAft>
                <a:buSzPct val="100000"/>
                <a:buNone/>
              </a:pPr>
              <a:r>
                <a:rPr lang="en-US" altLang="zh-CN"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RPN</a:t>
              </a:r>
              <a:endParaRPr lang="zh-CN" altLang="en-US" sz="2400" b="1" spc="297"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67561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RPN</a:t>
            </a:r>
            <a:r>
              <a:rPr lang="zh-CN" altLang="en-US" sz="3200" b="1" dirty="0">
                <a:solidFill>
                  <a:srgbClr val="0162D4"/>
                </a:solidFill>
                <a:latin typeface="+mj-ea"/>
                <a:ea typeface="+mj-ea"/>
              </a:rPr>
              <a:t>和</a:t>
            </a:r>
            <a:r>
              <a:rPr lang="en-US" altLang="zh-CN" sz="3200" b="1" dirty="0">
                <a:solidFill>
                  <a:srgbClr val="0162D4"/>
                </a:solidFill>
                <a:latin typeface="+mj-ea"/>
                <a:ea typeface="+mj-ea"/>
              </a:rPr>
              <a:t>Fast R-CNN</a:t>
            </a:r>
            <a:r>
              <a:rPr lang="zh-CN" altLang="en-US" sz="3200" b="1" dirty="0">
                <a:solidFill>
                  <a:srgbClr val="0162D4"/>
                </a:solidFill>
                <a:latin typeface="+mj-ea"/>
                <a:ea typeface="+mj-ea"/>
              </a:rPr>
              <a:t>共享特征的方法</a:t>
            </a:r>
          </a:p>
        </p:txBody>
      </p:sp>
      <p:sp>
        <p:nvSpPr>
          <p:cNvPr id="2" name="文本框 1">
            <a:extLst>
              <a:ext uri="{FF2B5EF4-FFF2-40B4-BE49-F238E27FC236}">
                <a16:creationId xmlns:a16="http://schemas.microsoft.com/office/drawing/2014/main" id="{B7388AD9-8E40-AA24-AF0F-1F0F7BE99120}"/>
              </a:ext>
            </a:extLst>
          </p:cNvPr>
          <p:cNvSpPr txBox="1"/>
          <p:nvPr/>
        </p:nvSpPr>
        <p:spPr>
          <a:xfrm>
            <a:off x="1098781" y="1075426"/>
            <a:ext cx="10121310" cy="3886770"/>
          </a:xfrm>
          <a:prstGeom prst="rect">
            <a:avLst/>
          </a:prstGeom>
          <a:noFill/>
        </p:spPr>
        <p:txBody>
          <a:bodyPr wrap="square" rtlCol="0">
            <a:spAutoFit/>
          </a:bodyPr>
          <a:lstStyle/>
          <a:p>
            <a:pPr algn="just">
              <a:lnSpc>
                <a:spcPct val="200000"/>
              </a:lnSpc>
            </a:pPr>
            <a:r>
              <a:rPr lang="zh-CN" altLang="en-US" b="1" dirty="0">
                <a:latin typeface="+mj-ea"/>
                <a:ea typeface="+mj-ea"/>
              </a:rPr>
              <a:t>近似联合训练法：</a:t>
            </a:r>
            <a:endParaRPr lang="en-US" altLang="zh-CN" b="1" dirty="0">
              <a:latin typeface="+mj-ea"/>
              <a:ea typeface="+mj-ea"/>
            </a:endParaRPr>
          </a:p>
          <a:p>
            <a:pPr algn="just">
              <a:lnSpc>
                <a:spcPct val="200000"/>
              </a:lnSpc>
            </a:pPr>
            <a:r>
              <a:rPr lang="zh-CN" altLang="en-US" dirty="0">
                <a:latin typeface="+mj-ea"/>
                <a:ea typeface="+mj-ea"/>
              </a:rPr>
              <a:t>训练网络的时候，将</a:t>
            </a:r>
            <a:r>
              <a:rPr lang="en-US" altLang="zh-CN" dirty="0">
                <a:latin typeface="+mj-ea"/>
                <a:ea typeface="+mj-ea"/>
              </a:rPr>
              <a:t>RPN</a:t>
            </a:r>
            <a:r>
              <a:rPr lang="zh-CN" altLang="en-US" dirty="0">
                <a:latin typeface="+mj-ea"/>
                <a:ea typeface="+mj-ea"/>
              </a:rPr>
              <a:t>和</a:t>
            </a:r>
            <a:r>
              <a:rPr lang="en-US" altLang="zh-CN" dirty="0">
                <a:latin typeface="+mj-ea"/>
                <a:ea typeface="+mj-ea"/>
              </a:rPr>
              <a:t>Fast R-CNN</a:t>
            </a:r>
            <a:r>
              <a:rPr lang="zh-CN" altLang="en-US" dirty="0">
                <a:latin typeface="+mj-ea"/>
                <a:ea typeface="+mj-ea"/>
              </a:rPr>
              <a:t>合并在一起，共用底层的卷积层。每次</a:t>
            </a:r>
            <a:r>
              <a:rPr lang="en-US" altLang="zh-CN" dirty="0">
                <a:latin typeface="+mj-ea"/>
                <a:ea typeface="+mj-ea"/>
              </a:rPr>
              <a:t>SGD</a:t>
            </a:r>
            <a:r>
              <a:rPr lang="zh-CN" altLang="en-US" dirty="0">
                <a:latin typeface="+mj-ea"/>
                <a:ea typeface="+mj-ea"/>
              </a:rPr>
              <a:t>迭代，网络前向传播预测的候选框被视为固定的，用作训练</a:t>
            </a:r>
            <a:r>
              <a:rPr lang="en-US" altLang="zh-CN" dirty="0">
                <a:latin typeface="+mj-ea"/>
                <a:ea typeface="+mj-ea"/>
              </a:rPr>
              <a:t>Fast R-CNN</a:t>
            </a:r>
            <a:r>
              <a:rPr lang="zh-CN" altLang="en-US" dirty="0">
                <a:latin typeface="+mj-ea"/>
                <a:ea typeface="+mj-ea"/>
              </a:rPr>
              <a:t>的候选框。反向传播时，共享的卷积层将</a:t>
            </a:r>
            <a:r>
              <a:rPr lang="en-US" altLang="zh-CN" dirty="0">
                <a:latin typeface="+mj-ea"/>
                <a:ea typeface="+mj-ea"/>
              </a:rPr>
              <a:t>RPN</a:t>
            </a:r>
            <a:r>
              <a:rPr lang="zh-CN" altLang="en-US" dirty="0">
                <a:latin typeface="+mj-ea"/>
                <a:ea typeface="+mj-ea"/>
              </a:rPr>
              <a:t>和</a:t>
            </a:r>
            <a:r>
              <a:rPr lang="en-US" altLang="zh-CN" dirty="0">
                <a:latin typeface="+mj-ea"/>
                <a:ea typeface="+mj-ea"/>
              </a:rPr>
              <a:t>Fast R-CNN</a:t>
            </a:r>
            <a:r>
              <a:rPr lang="zh-CN" altLang="en-US" dirty="0">
                <a:latin typeface="+mj-ea"/>
                <a:ea typeface="+mj-ea"/>
              </a:rPr>
              <a:t>回传的梯度相融合，使用融合后的梯度进行网络参数更新。虽然这种方法实现起来比较容易，但只是一种近似的处理，各个候选框的坐标其实也是变量，也需要参与反向传播的求导过程。在实际实验中，通过近似联合训练法可以得到与交替训练法近似的结果，但耗费的时间只有交替训练法的</a:t>
            </a:r>
            <a:r>
              <a:rPr lang="en-US" altLang="zh-CN" dirty="0">
                <a:latin typeface="+mj-ea"/>
                <a:ea typeface="+mj-ea"/>
              </a:rPr>
              <a:t>25%</a:t>
            </a:r>
            <a:r>
              <a:rPr lang="zh-CN" altLang="en-US" dirty="0">
                <a:latin typeface="+mj-ea"/>
                <a:ea typeface="+mj-ea"/>
              </a:rPr>
              <a:t>～</a:t>
            </a:r>
            <a:r>
              <a:rPr lang="en-US" altLang="zh-CN" dirty="0">
                <a:latin typeface="+mj-ea"/>
                <a:ea typeface="+mj-ea"/>
              </a:rPr>
              <a:t>50%</a:t>
            </a:r>
            <a:r>
              <a:rPr lang="zh-CN" altLang="en-US" dirty="0">
                <a:latin typeface="+mj-ea"/>
                <a:ea typeface="+mj-ea"/>
              </a:rPr>
              <a:t>，因此也是一种经常被采用的方法。</a:t>
            </a:r>
          </a:p>
        </p:txBody>
      </p:sp>
    </p:spTree>
    <p:extLst>
      <p:ext uri="{BB962C8B-B14F-4D97-AF65-F5344CB8AC3E}">
        <p14:creationId xmlns:p14="http://schemas.microsoft.com/office/powerpoint/2010/main" val="187046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675614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RPN</a:t>
            </a:r>
            <a:r>
              <a:rPr lang="zh-CN" altLang="en-US" sz="3200" b="1" dirty="0">
                <a:solidFill>
                  <a:srgbClr val="0162D4"/>
                </a:solidFill>
                <a:latin typeface="+mj-ea"/>
                <a:ea typeface="+mj-ea"/>
              </a:rPr>
              <a:t>和</a:t>
            </a:r>
            <a:r>
              <a:rPr lang="en-US" altLang="zh-CN" sz="3200" b="1" dirty="0">
                <a:solidFill>
                  <a:srgbClr val="0162D4"/>
                </a:solidFill>
                <a:latin typeface="+mj-ea"/>
                <a:ea typeface="+mj-ea"/>
              </a:rPr>
              <a:t>Fast R-CNN</a:t>
            </a:r>
            <a:r>
              <a:rPr lang="zh-CN" altLang="en-US" sz="3200" b="1" dirty="0">
                <a:solidFill>
                  <a:srgbClr val="0162D4"/>
                </a:solidFill>
                <a:latin typeface="+mj-ea"/>
                <a:ea typeface="+mj-ea"/>
              </a:rPr>
              <a:t>共享特征的方法</a:t>
            </a:r>
          </a:p>
        </p:txBody>
      </p:sp>
      <p:sp>
        <p:nvSpPr>
          <p:cNvPr id="2" name="文本框 1">
            <a:extLst>
              <a:ext uri="{FF2B5EF4-FFF2-40B4-BE49-F238E27FC236}">
                <a16:creationId xmlns:a16="http://schemas.microsoft.com/office/drawing/2014/main" id="{B7388AD9-8E40-AA24-AF0F-1F0F7BE99120}"/>
              </a:ext>
            </a:extLst>
          </p:cNvPr>
          <p:cNvSpPr txBox="1"/>
          <p:nvPr/>
        </p:nvSpPr>
        <p:spPr>
          <a:xfrm>
            <a:off x="1098781" y="1075426"/>
            <a:ext cx="10121310" cy="562783"/>
          </a:xfrm>
          <a:prstGeom prst="rect">
            <a:avLst/>
          </a:prstGeom>
          <a:noFill/>
        </p:spPr>
        <p:txBody>
          <a:bodyPr wrap="square" rtlCol="0">
            <a:spAutoFit/>
          </a:bodyPr>
          <a:lstStyle/>
          <a:p>
            <a:pPr algn="just">
              <a:lnSpc>
                <a:spcPct val="200000"/>
              </a:lnSpc>
            </a:pPr>
            <a:r>
              <a:rPr lang="zh-CN" altLang="en-US" b="1" dirty="0">
                <a:latin typeface="+mj-ea"/>
                <a:ea typeface="+mj-ea"/>
              </a:rPr>
              <a:t>非近似联合训练法：</a:t>
            </a:r>
            <a:endParaRPr lang="en-US" altLang="zh-CN" b="1" dirty="0">
              <a:latin typeface="+mj-ea"/>
              <a:ea typeface="+mj-ea"/>
            </a:endParaRPr>
          </a:p>
        </p:txBody>
      </p:sp>
      <p:pic>
        <p:nvPicPr>
          <p:cNvPr id="3" name="图片 2">
            <a:extLst>
              <a:ext uri="{FF2B5EF4-FFF2-40B4-BE49-F238E27FC236}">
                <a16:creationId xmlns:a16="http://schemas.microsoft.com/office/drawing/2014/main" id="{E89A7D1D-A083-35E0-C546-90AB1D6A99F7}"/>
              </a:ext>
            </a:extLst>
          </p:cNvPr>
          <p:cNvPicPr>
            <a:picLocks noChangeAspect="1"/>
          </p:cNvPicPr>
          <p:nvPr/>
        </p:nvPicPr>
        <p:blipFill>
          <a:blip r:embed="rId2"/>
          <a:stretch>
            <a:fillRect/>
          </a:stretch>
        </p:blipFill>
        <p:spPr>
          <a:xfrm>
            <a:off x="1225299" y="1736638"/>
            <a:ext cx="9741401" cy="3384724"/>
          </a:xfrm>
          <a:prstGeom prst="rect">
            <a:avLst/>
          </a:prstGeom>
        </p:spPr>
      </p:pic>
    </p:spTree>
    <p:extLst>
      <p:ext uri="{BB962C8B-B14F-4D97-AF65-F5344CB8AC3E}">
        <p14:creationId xmlns:p14="http://schemas.microsoft.com/office/powerpoint/2010/main" val="302154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42119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Faster R-CNN</a:t>
            </a:r>
            <a:r>
              <a:rPr lang="zh-CN" altLang="en-US" sz="3200" b="1" dirty="0">
                <a:solidFill>
                  <a:srgbClr val="0162D4"/>
                </a:solidFill>
                <a:latin typeface="+mj-ea"/>
                <a:ea typeface="+mj-ea"/>
              </a:rPr>
              <a:t>的测试</a:t>
            </a:r>
          </a:p>
        </p:txBody>
      </p:sp>
      <p:sp>
        <p:nvSpPr>
          <p:cNvPr id="4" name="文本框 3">
            <a:extLst>
              <a:ext uri="{FF2B5EF4-FFF2-40B4-BE49-F238E27FC236}">
                <a16:creationId xmlns:a16="http://schemas.microsoft.com/office/drawing/2014/main" id="{FCB8DD8E-3133-EE7C-07A6-080429D58C88}"/>
              </a:ext>
            </a:extLst>
          </p:cNvPr>
          <p:cNvSpPr txBox="1"/>
          <p:nvPr/>
        </p:nvSpPr>
        <p:spPr>
          <a:xfrm>
            <a:off x="994913" y="1311215"/>
            <a:ext cx="10087155" cy="4308359"/>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sz="2000" dirty="0">
                <a:latin typeface="+mj-ea"/>
                <a:ea typeface="+mj-ea"/>
              </a:rPr>
              <a:t>输入图像经过卷积层得到</a:t>
            </a:r>
            <a:r>
              <a:rPr lang="en-US" altLang="zh-CN" sz="2000" dirty="0">
                <a:latin typeface="+mj-ea"/>
                <a:ea typeface="+mj-ea"/>
              </a:rPr>
              <a:t>feature map</a:t>
            </a:r>
          </a:p>
          <a:p>
            <a:pPr marL="285750" indent="-285750" algn="just">
              <a:lnSpc>
                <a:spcPct val="200000"/>
              </a:lnSpc>
              <a:buFont typeface="Arial" panose="020B0604020202020204" pitchFamily="34" charset="0"/>
              <a:buChar char="•"/>
            </a:pPr>
            <a:r>
              <a:rPr lang="en-US" altLang="zh-CN" sz="2000" dirty="0">
                <a:latin typeface="+mj-ea"/>
                <a:ea typeface="+mj-ea"/>
              </a:rPr>
              <a:t>feature map</a:t>
            </a:r>
            <a:r>
              <a:rPr lang="zh-CN" altLang="en-US" sz="2000" dirty="0">
                <a:latin typeface="+mj-ea"/>
                <a:ea typeface="+mj-ea"/>
              </a:rPr>
              <a:t>经过</a:t>
            </a:r>
            <a:r>
              <a:rPr lang="en-US" altLang="zh-CN" sz="2000" dirty="0">
                <a:latin typeface="+mj-ea"/>
                <a:ea typeface="+mj-ea"/>
              </a:rPr>
              <a:t>RPN</a:t>
            </a:r>
            <a:r>
              <a:rPr lang="zh-CN" altLang="en-US" sz="2000" dirty="0">
                <a:latin typeface="+mj-ea"/>
                <a:ea typeface="+mj-ea"/>
              </a:rPr>
              <a:t>得到</a:t>
            </a:r>
            <a:r>
              <a:rPr lang="en-US" altLang="zh-CN" sz="2000" dirty="0">
                <a:latin typeface="+mj-ea"/>
                <a:ea typeface="+mj-ea"/>
              </a:rPr>
              <a:t>300</a:t>
            </a:r>
            <a:r>
              <a:rPr lang="zh-CN" altLang="en-US" sz="2000" dirty="0">
                <a:latin typeface="+mj-ea"/>
                <a:ea typeface="+mj-ea"/>
              </a:rPr>
              <a:t>个</a:t>
            </a:r>
            <a:r>
              <a:rPr lang="en-US" altLang="zh-CN" sz="2000" dirty="0">
                <a:latin typeface="+mj-ea"/>
                <a:ea typeface="+mj-ea"/>
              </a:rPr>
              <a:t>RP</a:t>
            </a:r>
          </a:p>
          <a:p>
            <a:pPr marL="285750" indent="-285750" algn="just">
              <a:lnSpc>
                <a:spcPct val="200000"/>
              </a:lnSpc>
              <a:buFont typeface="Arial" panose="020B0604020202020204" pitchFamily="34" charset="0"/>
              <a:buChar char="•"/>
            </a:pPr>
            <a:r>
              <a:rPr lang="zh-CN" altLang="en-US" sz="2000" dirty="0">
                <a:latin typeface="+mj-ea"/>
                <a:ea typeface="+mj-ea"/>
              </a:rPr>
              <a:t>将</a:t>
            </a:r>
            <a:r>
              <a:rPr lang="en-US" altLang="zh-CN" sz="2000" dirty="0">
                <a:latin typeface="+mj-ea"/>
                <a:ea typeface="+mj-ea"/>
              </a:rPr>
              <a:t>RP</a:t>
            </a:r>
            <a:r>
              <a:rPr lang="zh-CN" altLang="en-US" sz="2000" dirty="0">
                <a:latin typeface="+mj-ea"/>
                <a:ea typeface="+mj-ea"/>
              </a:rPr>
              <a:t>输入到</a:t>
            </a:r>
            <a:r>
              <a:rPr lang="en-US" altLang="zh-CN" sz="2000" dirty="0">
                <a:latin typeface="+mj-ea"/>
                <a:ea typeface="+mj-ea"/>
              </a:rPr>
              <a:t>Roi-Head</a:t>
            </a:r>
            <a:r>
              <a:rPr lang="zh-CN" altLang="en-US" sz="2000" dirty="0">
                <a:latin typeface="+mj-ea"/>
                <a:ea typeface="+mj-ea"/>
              </a:rPr>
              <a:t>网络中</a:t>
            </a:r>
            <a:endParaRPr lang="en-US" altLang="zh-CN" sz="2000" dirty="0">
              <a:latin typeface="+mj-ea"/>
              <a:ea typeface="+mj-ea"/>
            </a:endParaRPr>
          </a:p>
          <a:p>
            <a:pPr marL="285750" indent="-285750" algn="just">
              <a:lnSpc>
                <a:spcPct val="200000"/>
              </a:lnSpc>
              <a:buFont typeface="Arial" panose="020B0604020202020204" pitchFamily="34" charset="0"/>
              <a:buChar char="•"/>
            </a:pPr>
            <a:r>
              <a:rPr lang="zh-CN" altLang="en-US" sz="2000" dirty="0">
                <a:latin typeface="+mj-ea"/>
                <a:ea typeface="+mj-ea"/>
              </a:rPr>
              <a:t>得出每个</a:t>
            </a:r>
            <a:r>
              <a:rPr lang="en-US" altLang="zh-CN" sz="2000" dirty="0">
                <a:latin typeface="+mj-ea"/>
                <a:ea typeface="+mj-ea"/>
              </a:rPr>
              <a:t>RP</a:t>
            </a:r>
            <a:r>
              <a:rPr lang="zh-CN" altLang="en-US" sz="2000" dirty="0">
                <a:latin typeface="+mj-ea"/>
                <a:ea typeface="+mj-ea"/>
              </a:rPr>
              <a:t>的类别得分和</a:t>
            </a:r>
            <a:r>
              <a:rPr lang="en-US" altLang="zh-CN" sz="2000" dirty="0">
                <a:latin typeface="+mj-ea"/>
                <a:ea typeface="+mj-ea"/>
              </a:rPr>
              <a:t>b-box</a:t>
            </a:r>
            <a:r>
              <a:rPr lang="zh-CN" altLang="en-US" sz="2000" dirty="0">
                <a:latin typeface="+mj-ea"/>
                <a:ea typeface="+mj-ea"/>
              </a:rPr>
              <a:t>位置参数</a:t>
            </a:r>
            <a:endParaRPr lang="en-US" altLang="zh-CN" sz="2000" dirty="0">
              <a:latin typeface="+mj-ea"/>
              <a:ea typeface="+mj-ea"/>
            </a:endParaRPr>
          </a:p>
          <a:p>
            <a:pPr marL="285750" indent="-285750" algn="just">
              <a:lnSpc>
                <a:spcPct val="200000"/>
              </a:lnSpc>
              <a:buFont typeface="Arial" panose="020B0604020202020204" pitchFamily="34" charset="0"/>
              <a:buChar char="•"/>
            </a:pPr>
            <a:r>
              <a:rPr lang="zh-CN" altLang="en-US" sz="2000" dirty="0">
                <a:latin typeface="+mj-ea"/>
                <a:ea typeface="+mj-ea"/>
              </a:rPr>
              <a:t>由得分阈值选出最终的</a:t>
            </a:r>
            <a:r>
              <a:rPr lang="en-US" altLang="zh-CN" sz="2000" dirty="0">
                <a:latin typeface="+mj-ea"/>
                <a:ea typeface="+mj-ea"/>
              </a:rPr>
              <a:t>ROI</a:t>
            </a:r>
          </a:p>
          <a:p>
            <a:pPr marL="285750" indent="-285750" algn="just">
              <a:lnSpc>
                <a:spcPct val="200000"/>
              </a:lnSpc>
              <a:buFont typeface="Arial" panose="020B0604020202020204" pitchFamily="34" charset="0"/>
              <a:buChar char="•"/>
            </a:pPr>
            <a:r>
              <a:rPr lang="zh-CN" altLang="en-US" sz="2000" dirty="0">
                <a:latin typeface="+mj-ea"/>
                <a:ea typeface="+mj-ea"/>
              </a:rPr>
              <a:t>结合位置参数微调</a:t>
            </a:r>
            <a:r>
              <a:rPr lang="en-US" altLang="zh-CN" sz="2000" dirty="0">
                <a:latin typeface="+mj-ea"/>
                <a:ea typeface="+mj-ea"/>
              </a:rPr>
              <a:t>ROI</a:t>
            </a:r>
            <a:r>
              <a:rPr lang="zh-CN" altLang="en-US" sz="2000" dirty="0">
                <a:latin typeface="+mj-ea"/>
                <a:ea typeface="+mj-ea"/>
              </a:rPr>
              <a:t>的</a:t>
            </a:r>
            <a:r>
              <a:rPr lang="en-US" altLang="zh-CN" sz="2000" dirty="0">
                <a:latin typeface="+mj-ea"/>
                <a:ea typeface="+mj-ea"/>
              </a:rPr>
              <a:t>b-box</a:t>
            </a:r>
            <a:r>
              <a:rPr lang="zh-CN" altLang="en-US" sz="2000" dirty="0">
                <a:latin typeface="+mj-ea"/>
                <a:ea typeface="+mj-ea"/>
              </a:rPr>
              <a:t>框</a:t>
            </a:r>
            <a:endParaRPr lang="en-US" altLang="zh-CN" sz="2000" dirty="0">
              <a:latin typeface="+mj-ea"/>
              <a:ea typeface="+mj-ea"/>
            </a:endParaRPr>
          </a:p>
          <a:p>
            <a:pPr marL="285750" indent="-285750" algn="just">
              <a:lnSpc>
                <a:spcPct val="200000"/>
              </a:lnSpc>
              <a:buFont typeface="Arial" panose="020B0604020202020204" pitchFamily="34" charset="0"/>
              <a:buChar char="•"/>
            </a:pPr>
            <a:r>
              <a:rPr lang="zh-CN" altLang="en-US" sz="2000" dirty="0">
                <a:latin typeface="+mj-ea"/>
                <a:ea typeface="+mj-ea"/>
              </a:rPr>
              <a:t>经过</a:t>
            </a:r>
            <a:r>
              <a:rPr lang="en-US" altLang="zh-CN" sz="2000" dirty="0">
                <a:latin typeface="+mj-ea"/>
                <a:ea typeface="+mj-ea"/>
              </a:rPr>
              <a:t>NMS</a:t>
            </a:r>
            <a:r>
              <a:rPr lang="zh-CN" altLang="en-US" sz="2000" dirty="0">
                <a:latin typeface="+mj-ea"/>
                <a:ea typeface="+mj-ea"/>
              </a:rPr>
              <a:t>后画出最终检测框</a:t>
            </a:r>
          </a:p>
        </p:txBody>
      </p:sp>
    </p:spTree>
    <p:extLst>
      <p:ext uri="{BB962C8B-B14F-4D97-AF65-F5344CB8AC3E}">
        <p14:creationId xmlns:p14="http://schemas.microsoft.com/office/powerpoint/2010/main" val="400958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176020" y="3520017"/>
            <a:ext cx="9839960" cy="86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914400" fontAlgn="base">
              <a:lnSpc>
                <a:spcPct val="140000"/>
              </a:lnSpc>
            </a:pPr>
            <a:r>
              <a:rPr lang="en-US" sz="4000" b="1" spc="225" dirty="0">
                <a:solidFill>
                  <a:srgbClr val="0151AB"/>
                </a:solidFill>
                <a:latin typeface="微软雅黑" panose="020B0503020204020204" charset="-122"/>
                <a:ea typeface="微软雅黑" panose="020B0503020204020204" charset="-122"/>
                <a:cs typeface="+mn-ea"/>
                <a:sym typeface="+mn-ea"/>
              </a:rPr>
              <a:t>Faster R-CNN</a:t>
            </a:r>
            <a:r>
              <a:rPr lang="zh-CN" altLang="en-US" sz="4000" b="1" spc="225" dirty="0">
                <a:solidFill>
                  <a:srgbClr val="0151AB"/>
                </a:solidFill>
                <a:latin typeface="微软雅黑" panose="020B0503020204020204" charset="-122"/>
                <a:ea typeface="微软雅黑" panose="020B0503020204020204" charset="-122"/>
                <a:cs typeface="+mn-ea"/>
                <a:sym typeface="+mn-ea"/>
              </a:rPr>
              <a:t>模型总结</a:t>
            </a:r>
          </a:p>
        </p:txBody>
      </p:sp>
      <p:sp>
        <p:nvSpPr>
          <p:cNvPr id="6" name="矩形 5"/>
          <p:cNvSpPr/>
          <p:nvPr/>
        </p:nvSpPr>
        <p:spPr>
          <a:xfrm>
            <a:off x="5622713" y="2350770"/>
            <a:ext cx="945727" cy="894927"/>
          </a:xfrm>
          <a:prstGeom prst="rect">
            <a:avLst/>
          </a:prstGeom>
          <a:solidFill>
            <a:srgbClr val="0162D4"/>
          </a:solidFill>
        </p:spPr>
        <p:txBody>
          <a:bodyPr wrap="none">
            <a:noAutofit/>
          </a:bodyPr>
          <a:lstStyle/>
          <a:p>
            <a:pPr lvl="0" algn="ctr">
              <a:lnSpc>
                <a:spcPct val="120000"/>
              </a:lnSpc>
            </a:pPr>
            <a:r>
              <a:rPr lang="zh-CN" altLang="en-US" sz="4000" b="1" dirty="0">
                <a:solidFill>
                  <a:schemeClr val="bg1"/>
                </a:solidFill>
                <a:latin typeface="Times New Roman" panose="02020603050405020304" pitchFamily="18" charset="0"/>
                <a:cs typeface="Times New Roman" panose="02020603050405020304" pitchFamily="18" charset="0"/>
              </a:rPr>
              <a:t>三</a:t>
            </a:r>
          </a:p>
        </p:txBody>
      </p:sp>
    </p:spTree>
    <p:extLst>
      <p:ext uri="{BB962C8B-B14F-4D97-AF65-F5344CB8AC3E}">
        <p14:creationId xmlns:p14="http://schemas.microsoft.com/office/powerpoint/2010/main" val="1171015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42119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en-US" altLang="zh-CN" sz="3200" b="1" dirty="0">
                <a:solidFill>
                  <a:srgbClr val="0162D4"/>
                </a:solidFill>
                <a:latin typeface="+mj-ea"/>
                <a:ea typeface="+mj-ea"/>
              </a:rPr>
              <a:t>Faster R-CNN</a:t>
            </a:r>
            <a:r>
              <a:rPr lang="zh-CN" altLang="en-US" sz="3200" b="1" dirty="0">
                <a:solidFill>
                  <a:srgbClr val="0162D4"/>
                </a:solidFill>
                <a:latin typeface="+mj-ea"/>
                <a:ea typeface="+mj-ea"/>
              </a:rPr>
              <a:t>的总结</a:t>
            </a:r>
          </a:p>
        </p:txBody>
      </p:sp>
      <p:sp>
        <p:nvSpPr>
          <p:cNvPr id="4" name="文本框 3">
            <a:extLst>
              <a:ext uri="{FF2B5EF4-FFF2-40B4-BE49-F238E27FC236}">
                <a16:creationId xmlns:a16="http://schemas.microsoft.com/office/drawing/2014/main" id="{FCB8DD8E-3133-EE7C-07A6-080429D58C88}"/>
              </a:ext>
            </a:extLst>
          </p:cNvPr>
          <p:cNvSpPr txBox="1"/>
          <p:nvPr/>
        </p:nvSpPr>
        <p:spPr>
          <a:xfrm>
            <a:off x="994913" y="1311215"/>
            <a:ext cx="10087155" cy="4308359"/>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sz="2000" dirty="0">
                <a:latin typeface="+mj-ea"/>
                <a:ea typeface="+mj-ea"/>
              </a:rPr>
              <a:t>理论上</a:t>
            </a:r>
            <a:r>
              <a:rPr lang="en-US" altLang="zh-CN" sz="2000" dirty="0">
                <a:latin typeface="+mj-ea"/>
                <a:ea typeface="+mj-ea"/>
              </a:rPr>
              <a:t>Faster R-CNN</a:t>
            </a:r>
            <a:r>
              <a:rPr lang="zh-CN" altLang="en-US" sz="2000" dirty="0">
                <a:latin typeface="+mj-ea"/>
                <a:ea typeface="+mj-ea"/>
              </a:rPr>
              <a:t>网络可以做端到端的训练，但是由于</a:t>
            </a:r>
            <a:r>
              <a:rPr lang="en-US" altLang="zh-CN" sz="2000" dirty="0">
                <a:latin typeface="+mj-ea"/>
                <a:ea typeface="+mj-ea"/>
              </a:rPr>
              <a:t>anchor box</a:t>
            </a:r>
            <a:r>
              <a:rPr lang="zh-CN" altLang="en-US" sz="2000" dirty="0">
                <a:latin typeface="+mj-ea"/>
                <a:ea typeface="+mj-ea"/>
              </a:rPr>
              <a:t>提取的候选框中负样本占大多数，有的图中负样本和正样本的比例可以是</a:t>
            </a:r>
            <a:r>
              <a:rPr lang="en-US" altLang="zh-CN" sz="2000" dirty="0">
                <a:latin typeface="+mj-ea"/>
                <a:ea typeface="+mj-ea"/>
              </a:rPr>
              <a:t>1000</a:t>
            </a:r>
            <a:r>
              <a:rPr lang="zh-CN" altLang="en-US" sz="2000" dirty="0">
                <a:latin typeface="+mj-ea"/>
                <a:ea typeface="+mj-ea"/>
              </a:rPr>
              <a:t>：</a:t>
            </a:r>
            <a:r>
              <a:rPr lang="en-US" altLang="zh-CN" sz="2000" dirty="0">
                <a:latin typeface="+mj-ea"/>
                <a:ea typeface="+mj-ea"/>
              </a:rPr>
              <a:t>1, </a:t>
            </a:r>
            <a:r>
              <a:rPr lang="zh-CN" altLang="en-US" sz="2000" dirty="0">
                <a:latin typeface="+mj-ea"/>
                <a:ea typeface="+mj-ea"/>
              </a:rPr>
              <a:t>导致直接训练难度很大。</a:t>
            </a:r>
            <a:endParaRPr lang="en-US" altLang="zh-CN" sz="2000" dirty="0">
              <a:latin typeface="+mj-ea"/>
              <a:ea typeface="+mj-ea"/>
            </a:endParaRPr>
          </a:p>
          <a:p>
            <a:pPr marL="285750" indent="-285750" algn="just">
              <a:lnSpc>
                <a:spcPct val="200000"/>
              </a:lnSpc>
              <a:buFont typeface="Arial" panose="020B0604020202020204" pitchFamily="34" charset="0"/>
              <a:buChar char="•"/>
            </a:pPr>
            <a:r>
              <a:rPr lang="zh-CN" altLang="en-US" sz="2000" dirty="0">
                <a:latin typeface="+mj-ea"/>
                <a:ea typeface="+mj-ea"/>
              </a:rPr>
              <a:t>真正的端到端的目标检测网络还是有的，例如</a:t>
            </a:r>
            <a:r>
              <a:rPr lang="en-US" altLang="zh-CN" sz="2000" dirty="0">
                <a:latin typeface="+mj-ea"/>
                <a:ea typeface="+mj-ea"/>
              </a:rPr>
              <a:t>one-stage</a:t>
            </a:r>
            <a:r>
              <a:rPr lang="zh-CN" altLang="en-US" sz="2000" dirty="0">
                <a:latin typeface="+mj-ea"/>
                <a:ea typeface="+mj-ea"/>
              </a:rPr>
              <a:t>中代表的</a:t>
            </a:r>
            <a:r>
              <a:rPr lang="en-US" altLang="zh-CN" sz="2000" dirty="0">
                <a:latin typeface="+mj-ea"/>
                <a:ea typeface="+mj-ea"/>
              </a:rPr>
              <a:t>YOLO</a:t>
            </a:r>
            <a:r>
              <a:rPr lang="zh-CN" altLang="en-US" sz="2000" dirty="0">
                <a:latin typeface="+mj-ea"/>
                <a:ea typeface="+mj-ea"/>
              </a:rPr>
              <a:t>、</a:t>
            </a:r>
            <a:r>
              <a:rPr lang="en-US" altLang="zh-CN" sz="2000" dirty="0">
                <a:latin typeface="+mj-ea"/>
                <a:ea typeface="+mj-ea"/>
              </a:rPr>
              <a:t>SSD</a:t>
            </a:r>
            <a:r>
              <a:rPr lang="zh-CN" altLang="en-US" sz="2000" dirty="0">
                <a:latin typeface="+mj-ea"/>
                <a:ea typeface="+mj-ea"/>
              </a:rPr>
              <a:t>算法，速度很快，但是精度差一些。</a:t>
            </a:r>
            <a:endParaRPr lang="en-US" altLang="zh-CN" sz="2000" dirty="0">
              <a:latin typeface="+mj-ea"/>
              <a:ea typeface="+mj-ea"/>
            </a:endParaRPr>
          </a:p>
          <a:p>
            <a:pPr marL="285750" indent="-285750" algn="just">
              <a:lnSpc>
                <a:spcPct val="200000"/>
              </a:lnSpc>
              <a:buFont typeface="Arial" panose="020B0604020202020204" pitchFamily="34" charset="0"/>
              <a:buChar char="•"/>
            </a:pPr>
            <a:r>
              <a:rPr lang="en-US" altLang="zh-CN" sz="2000" dirty="0">
                <a:latin typeface="+mj-ea"/>
                <a:ea typeface="+mj-ea"/>
              </a:rPr>
              <a:t>Faster R-CNN</a:t>
            </a:r>
            <a:r>
              <a:rPr lang="zh-CN" altLang="en-US" sz="2000" dirty="0">
                <a:latin typeface="+mj-ea"/>
                <a:ea typeface="+mj-ea"/>
              </a:rPr>
              <a:t>最核心的工作在于在提取特征的过程中完成候选框提取的操作，大大加快了物体检测的速度。</a:t>
            </a:r>
          </a:p>
        </p:txBody>
      </p:sp>
    </p:spTree>
    <p:extLst>
      <p:ext uri="{BB962C8B-B14F-4D97-AF65-F5344CB8AC3E}">
        <p14:creationId xmlns:p14="http://schemas.microsoft.com/office/powerpoint/2010/main" val="407502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176020" y="3520017"/>
            <a:ext cx="9839960" cy="86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914400" fontAlgn="base">
              <a:lnSpc>
                <a:spcPct val="140000"/>
              </a:lnSpc>
            </a:pPr>
            <a:r>
              <a:rPr lang="zh-CN" altLang="en-US" sz="4000" b="1" spc="225" dirty="0">
                <a:solidFill>
                  <a:srgbClr val="0151AB"/>
                </a:solidFill>
                <a:latin typeface="微软雅黑" panose="020B0503020204020204" charset="-122"/>
                <a:ea typeface="微软雅黑" panose="020B0503020204020204" charset="-122"/>
                <a:cs typeface="+mn-ea"/>
                <a:sym typeface="+mn-ea"/>
              </a:rPr>
              <a:t>论文代码复现</a:t>
            </a:r>
          </a:p>
        </p:txBody>
      </p:sp>
      <p:sp>
        <p:nvSpPr>
          <p:cNvPr id="6" name="矩形 5"/>
          <p:cNvSpPr/>
          <p:nvPr/>
        </p:nvSpPr>
        <p:spPr>
          <a:xfrm>
            <a:off x="5622713" y="2350770"/>
            <a:ext cx="945727" cy="894927"/>
          </a:xfrm>
          <a:prstGeom prst="rect">
            <a:avLst/>
          </a:prstGeom>
          <a:solidFill>
            <a:srgbClr val="0162D4"/>
          </a:solidFill>
        </p:spPr>
        <p:txBody>
          <a:bodyPr wrap="none">
            <a:noAutofit/>
          </a:bodyPr>
          <a:lstStyle/>
          <a:p>
            <a:pPr lvl="0" algn="ctr">
              <a:lnSpc>
                <a:spcPct val="120000"/>
              </a:lnSpc>
            </a:pPr>
            <a:r>
              <a:rPr lang="zh-CN" altLang="en-US" sz="4000" b="1" dirty="0">
                <a:solidFill>
                  <a:schemeClr val="bg1"/>
                </a:solidFill>
                <a:latin typeface="Times New Roman" panose="02020603050405020304" pitchFamily="18" charset="0"/>
                <a:cs typeface="Times New Roman" panose="02020603050405020304" pitchFamily="18" charset="0"/>
              </a:rPr>
              <a:t>四</a:t>
            </a:r>
          </a:p>
        </p:txBody>
      </p:sp>
    </p:spTree>
    <p:extLst>
      <p:ext uri="{BB962C8B-B14F-4D97-AF65-F5344CB8AC3E}">
        <p14:creationId xmlns:p14="http://schemas.microsoft.com/office/powerpoint/2010/main" val="1443937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zh-CN" altLang="en-US" sz="3200" b="1" dirty="0">
                <a:solidFill>
                  <a:srgbClr val="0162D4"/>
                </a:solidFill>
                <a:latin typeface="+mj-ea"/>
                <a:ea typeface="+mj-ea"/>
              </a:rPr>
              <a:t>论文代码复现</a:t>
            </a:r>
          </a:p>
        </p:txBody>
      </p:sp>
      <p:sp>
        <p:nvSpPr>
          <p:cNvPr id="4" name="文本框 3">
            <a:extLst>
              <a:ext uri="{FF2B5EF4-FFF2-40B4-BE49-F238E27FC236}">
                <a16:creationId xmlns:a16="http://schemas.microsoft.com/office/drawing/2014/main" id="{FCB8DD8E-3133-EE7C-07A6-080429D58C88}"/>
              </a:ext>
            </a:extLst>
          </p:cNvPr>
          <p:cNvSpPr txBox="1"/>
          <p:nvPr/>
        </p:nvSpPr>
        <p:spPr>
          <a:xfrm>
            <a:off x="994913" y="1311215"/>
            <a:ext cx="10087155" cy="2461700"/>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sz="2000" dirty="0">
                <a:latin typeface="+mj-ea"/>
                <a:ea typeface="+mj-ea"/>
              </a:rPr>
              <a:t>代码地址：</a:t>
            </a:r>
            <a:r>
              <a:rPr lang="en-US" altLang="zh-CN" sz="2000" dirty="0">
                <a:latin typeface="+mj-ea"/>
                <a:ea typeface="+mj-ea"/>
                <a:hlinkClick r:id="rId2"/>
              </a:rPr>
              <a:t>https://github.com/biluko/Faster-RCNN-Pytorch</a:t>
            </a:r>
            <a:endParaRPr lang="en-US" altLang="zh-CN" sz="2000" dirty="0">
              <a:latin typeface="+mj-ea"/>
              <a:ea typeface="+mj-ea"/>
            </a:endParaRPr>
          </a:p>
          <a:p>
            <a:pPr marL="285750" indent="-285750">
              <a:lnSpc>
                <a:spcPct val="200000"/>
              </a:lnSpc>
              <a:buFont typeface="Arial" panose="020B0604020202020204" pitchFamily="34" charset="0"/>
              <a:buChar char="•"/>
            </a:pPr>
            <a:r>
              <a:rPr lang="zh-CN" altLang="en-US" sz="2000" dirty="0">
                <a:latin typeface="+mj-ea"/>
                <a:ea typeface="+mj-ea"/>
              </a:rPr>
              <a:t>博客地址：</a:t>
            </a:r>
            <a:r>
              <a:rPr lang="en-US" altLang="zh-CN" sz="2000" dirty="0">
                <a:latin typeface="+mj-ea"/>
                <a:ea typeface="+mj-ea"/>
              </a:rPr>
              <a:t>https://blog.csdn.net/wzk4869/article/details/128133224?spm=1001.2014.3001.5501</a:t>
            </a:r>
          </a:p>
        </p:txBody>
      </p:sp>
      <p:pic>
        <p:nvPicPr>
          <p:cNvPr id="2" name="图片 1">
            <a:extLst>
              <a:ext uri="{FF2B5EF4-FFF2-40B4-BE49-F238E27FC236}">
                <a16:creationId xmlns:a16="http://schemas.microsoft.com/office/drawing/2014/main" id="{3267F14B-24B6-C728-C12C-4D8FC947F074}"/>
              </a:ext>
            </a:extLst>
          </p:cNvPr>
          <p:cNvPicPr>
            <a:picLocks noChangeAspect="1"/>
          </p:cNvPicPr>
          <p:nvPr/>
        </p:nvPicPr>
        <p:blipFill>
          <a:blip r:embed="rId3"/>
          <a:stretch>
            <a:fillRect/>
          </a:stretch>
        </p:blipFill>
        <p:spPr>
          <a:xfrm>
            <a:off x="6153512" y="3738683"/>
            <a:ext cx="5232390" cy="2970361"/>
          </a:xfrm>
          <a:prstGeom prst="rect">
            <a:avLst/>
          </a:prstGeom>
        </p:spPr>
      </p:pic>
      <p:pic>
        <p:nvPicPr>
          <p:cNvPr id="3" name="图片 2">
            <a:extLst>
              <a:ext uri="{FF2B5EF4-FFF2-40B4-BE49-F238E27FC236}">
                <a16:creationId xmlns:a16="http://schemas.microsoft.com/office/drawing/2014/main" id="{CB446816-BC50-46D8-03B1-0E09928625CE}"/>
              </a:ext>
            </a:extLst>
          </p:cNvPr>
          <p:cNvPicPr>
            <a:picLocks noChangeAspect="1"/>
          </p:cNvPicPr>
          <p:nvPr/>
        </p:nvPicPr>
        <p:blipFill>
          <a:blip r:embed="rId4"/>
          <a:stretch>
            <a:fillRect/>
          </a:stretch>
        </p:blipFill>
        <p:spPr>
          <a:xfrm>
            <a:off x="806099" y="3738683"/>
            <a:ext cx="5232391" cy="2970362"/>
          </a:xfrm>
          <a:prstGeom prst="rect">
            <a:avLst/>
          </a:prstGeom>
        </p:spPr>
      </p:pic>
    </p:spTree>
    <p:extLst>
      <p:ext uri="{BB962C8B-B14F-4D97-AF65-F5344CB8AC3E}">
        <p14:creationId xmlns:p14="http://schemas.microsoft.com/office/powerpoint/2010/main" val="355660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zh-CN" altLang="en-US" sz="3200" b="1" dirty="0">
                <a:solidFill>
                  <a:srgbClr val="0162D4"/>
                </a:solidFill>
                <a:latin typeface="+mj-ea"/>
                <a:ea typeface="+mj-ea"/>
              </a:rPr>
              <a:t>论文代码复现</a:t>
            </a:r>
          </a:p>
        </p:txBody>
      </p:sp>
      <p:sp>
        <p:nvSpPr>
          <p:cNvPr id="4" name="文本框 3">
            <a:extLst>
              <a:ext uri="{FF2B5EF4-FFF2-40B4-BE49-F238E27FC236}">
                <a16:creationId xmlns:a16="http://schemas.microsoft.com/office/drawing/2014/main" id="{FCB8DD8E-3133-EE7C-07A6-080429D58C88}"/>
              </a:ext>
            </a:extLst>
          </p:cNvPr>
          <p:cNvSpPr txBox="1"/>
          <p:nvPr/>
        </p:nvSpPr>
        <p:spPr>
          <a:xfrm>
            <a:off x="994913" y="1311215"/>
            <a:ext cx="10087155" cy="615040"/>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sz="2000" dirty="0">
                <a:latin typeface="+mj-ea"/>
                <a:ea typeface="+mj-ea"/>
              </a:rPr>
              <a:t>数据集和训练好的权重文件：</a:t>
            </a:r>
            <a:endParaRPr lang="en-US" altLang="zh-CN" sz="2000" dirty="0">
              <a:latin typeface="+mj-ea"/>
              <a:ea typeface="+mj-ea"/>
            </a:endParaRPr>
          </a:p>
        </p:txBody>
      </p:sp>
      <p:pic>
        <p:nvPicPr>
          <p:cNvPr id="5" name="图片 4">
            <a:extLst>
              <a:ext uri="{FF2B5EF4-FFF2-40B4-BE49-F238E27FC236}">
                <a16:creationId xmlns:a16="http://schemas.microsoft.com/office/drawing/2014/main" id="{56F54BFE-D478-ADF0-F5E1-1CE04B7B7F69}"/>
              </a:ext>
            </a:extLst>
          </p:cNvPr>
          <p:cNvPicPr>
            <a:picLocks noChangeAspect="1"/>
          </p:cNvPicPr>
          <p:nvPr/>
        </p:nvPicPr>
        <p:blipFill>
          <a:blip r:embed="rId2"/>
          <a:stretch>
            <a:fillRect/>
          </a:stretch>
        </p:blipFill>
        <p:spPr>
          <a:xfrm>
            <a:off x="994913" y="2188404"/>
            <a:ext cx="7108166" cy="1644581"/>
          </a:xfrm>
          <a:prstGeom prst="rect">
            <a:avLst/>
          </a:prstGeom>
        </p:spPr>
      </p:pic>
      <p:pic>
        <p:nvPicPr>
          <p:cNvPr id="8" name="图片 7">
            <a:extLst>
              <a:ext uri="{FF2B5EF4-FFF2-40B4-BE49-F238E27FC236}">
                <a16:creationId xmlns:a16="http://schemas.microsoft.com/office/drawing/2014/main" id="{AB3E64EF-469D-A6E0-948E-27B20D739023}"/>
              </a:ext>
            </a:extLst>
          </p:cNvPr>
          <p:cNvPicPr>
            <a:picLocks noChangeAspect="1"/>
          </p:cNvPicPr>
          <p:nvPr/>
        </p:nvPicPr>
        <p:blipFill>
          <a:blip r:embed="rId3"/>
          <a:stretch>
            <a:fillRect/>
          </a:stretch>
        </p:blipFill>
        <p:spPr>
          <a:xfrm>
            <a:off x="994913" y="3916392"/>
            <a:ext cx="6129752" cy="2350036"/>
          </a:xfrm>
          <a:prstGeom prst="rect">
            <a:avLst/>
          </a:prstGeom>
        </p:spPr>
      </p:pic>
    </p:spTree>
    <p:extLst>
      <p:ext uri="{BB962C8B-B14F-4D97-AF65-F5344CB8AC3E}">
        <p14:creationId xmlns:p14="http://schemas.microsoft.com/office/powerpoint/2010/main" val="98885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pPr>
            <a:r>
              <a:rPr lang="zh-CN" altLang="en-US" sz="3200" b="1" dirty="0">
                <a:solidFill>
                  <a:srgbClr val="0162D4"/>
                </a:solidFill>
                <a:latin typeface="+mj-ea"/>
                <a:ea typeface="+mj-ea"/>
              </a:rPr>
              <a:t>论文代码复现</a:t>
            </a:r>
          </a:p>
        </p:txBody>
      </p:sp>
      <p:sp>
        <p:nvSpPr>
          <p:cNvPr id="4" name="文本框 3">
            <a:extLst>
              <a:ext uri="{FF2B5EF4-FFF2-40B4-BE49-F238E27FC236}">
                <a16:creationId xmlns:a16="http://schemas.microsoft.com/office/drawing/2014/main" id="{FCB8DD8E-3133-EE7C-07A6-080429D58C88}"/>
              </a:ext>
            </a:extLst>
          </p:cNvPr>
          <p:cNvSpPr txBox="1"/>
          <p:nvPr/>
        </p:nvSpPr>
        <p:spPr>
          <a:xfrm>
            <a:off x="994913" y="1311215"/>
            <a:ext cx="10087155" cy="1230593"/>
          </a:xfrm>
          <a:prstGeom prst="rect">
            <a:avLst/>
          </a:prstGeom>
          <a:noFill/>
        </p:spPr>
        <p:txBody>
          <a:bodyPr wrap="square" rtlCol="0">
            <a:spAutoFit/>
          </a:bodyPr>
          <a:lstStyle/>
          <a:p>
            <a:pPr algn="just">
              <a:lnSpc>
                <a:spcPct val="200000"/>
              </a:lnSpc>
            </a:pPr>
            <a:r>
              <a:rPr lang="zh-CN" altLang="en-US" sz="2000" dirty="0">
                <a:latin typeface="+mj-ea"/>
                <a:ea typeface="+mj-ea"/>
              </a:rPr>
              <a:t>代码的测试：</a:t>
            </a:r>
            <a:endParaRPr lang="en-US" altLang="zh-CN" sz="2000" dirty="0">
              <a:latin typeface="+mj-ea"/>
              <a:ea typeface="+mj-ea"/>
            </a:endParaRPr>
          </a:p>
          <a:p>
            <a:pPr algn="just">
              <a:lnSpc>
                <a:spcPct val="200000"/>
              </a:lnSpc>
            </a:pPr>
            <a:endParaRPr lang="en-US" altLang="zh-CN" sz="2000" dirty="0">
              <a:latin typeface="+mj-ea"/>
              <a:ea typeface="+mj-ea"/>
            </a:endParaRPr>
          </a:p>
        </p:txBody>
      </p:sp>
      <p:pic>
        <p:nvPicPr>
          <p:cNvPr id="6" name="图片 5">
            <a:extLst>
              <a:ext uri="{FF2B5EF4-FFF2-40B4-BE49-F238E27FC236}">
                <a16:creationId xmlns:a16="http://schemas.microsoft.com/office/drawing/2014/main" id="{75AC8012-0F39-B014-FB92-08E83737F3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913" y="2490158"/>
            <a:ext cx="4740215" cy="3160143"/>
          </a:xfrm>
          <a:prstGeom prst="rect">
            <a:avLst/>
          </a:prstGeom>
        </p:spPr>
      </p:pic>
      <p:pic>
        <p:nvPicPr>
          <p:cNvPr id="9" name="图片 8">
            <a:extLst>
              <a:ext uri="{FF2B5EF4-FFF2-40B4-BE49-F238E27FC236}">
                <a16:creationId xmlns:a16="http://schemas.microsoft.com/office/drawing/2014/main" id="{E9F1F344-ADED-E399-5E81-6C3087E5F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397" y="2490157"/>
            <a:ext cx="4753418" cy="3160143"/>
          </a:xfrm>
          <a:prstGeom prst="rect">
            <a:avLst/>
          </a:prstGeom>
        </p:spPr>
      </p:pic>
    </p:spTree>
    <p:extLst>
      <p:ext uri="{BB962C8B-B14F-4D97-AF65-F5344CB8AC3E}">
        <p14:creationId xmlns:p14="http://schemas.microsoft.com/office/powerpoint/2010/main" val="174354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a:off x="661035" y="2463800"/>
            <a:ext cx="6097905" cy="1568450"/>
          </a:xfrm>
          <a:prstGeom prst="rect">
            <a:avLst/>
          </a:prstGeom>
        </p:spPr>
        <p:txBody>
          <a:bodyPr wrap="square">
            <a:spAutoFit/>
          </a:bodyPr>
          <a:lstStyle/>
          <a:p>
            <a:pPr algn="dist">
              <a:defRPr/>
            </a:pPr>
            <a:r>
              <a:rPr lang="zh-CN" altLang="en-US" sz="9600" b="1" kern="100">
                <a:solidFill>
                  <a:srgbClr val="0162D4"/>
                </a:solidFill>
                <a:latin typeface="+mj-ea"/>
                <a:ea typeface="+mj-ea"/>
                <a:cs typeface="Times New Roman" panose="02020603050405020304" pitchFamily="18" charset="0"/>
              </a:rPr>
              <a:t>感谢观看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176020" y="3520017"/>
            <a:ext cx="9839960" cy="86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914400" fontAlgn="base">
              <a:lnSpc>
                <a:spcPct val="140000"/>
              </a:lnSpc>
            </a:pPr>
            <a:r>
              <a:rPr lang="en-US" sz="4000" b="1" spc="225" dirty="0">
                <a:solidFill>
                  <a:srgbClr val="0151AB"/>
                </a:solidFill>
                <a:latin typeface="微软雅黑" panose="020B0503020204020204" charset="-122"/>
                <a:ea typeface="微软雅黑" panose="020B0503020204020204" charset="-122"/>
                <a:cs typeface="+mn-ea"/>
                <a:sym typeface="+mn-ea"/>
              </a:rPr>
              <a:t>Fast R-CNN</a:t>
            </a:r>
            <a:r>
              <a:rPr lang="zh-CN" altLang="en-US" sz="4000" b="1" spc="225" dirty="0">
                <a:solidFill>
                  <a:srgbClr val="0151AB"/>
                </a:solidFill>
                <a:latin typeface="微软雅黑" panose="020B0503020204020204" charset="-122"/>
                <a:ea typeface="微软雅黑" panose="020B0503020204020204" charset="-122"/>
                <a:cs typeface="+mn-ea"/>
                <a:sym typeface="+mn-ea"/>
              </a:rPr>
              <a:t>回顾</a:t>
            </a:r>
            <a:endParaRPr sz="4000" b="1" spc="225" dirty="0">
              <a:solidFill>
                <a:srgbClr val="0151AB"/>
              </a:solidFill>
              <a:latin typeface="微软雅黑" panose="020B0503020204020204" charset="-122"/>
              <a:ea typeface="微软雅黑" panose="020B0503020204020204" charset="-122"/>
              <a:cs typeface="+mn-ea"/>
              <a:sym typeface="+mn-ea"/>
            </a:endParaRPr>
          </a:p>
        </p:txBody>
      </p:sp>
      <p:sp>
        <p:nvSpPr>
          <p:cNvPr id="6" name="矩形 5"/>
          <p:cNvSpPr/>
          <p:nvPr/>
        </p:nvSpPr>
        <p:spPr>
          <a:xfrm>
            <a:off x="5622713" y="2350770"/>
            <a:ext cx="945727" cy="894927"/>
          </a:xfrm>
          <a:prstGeom prst="rect">
            <a:avLst/>
          </a:prstGeom>
          <a:solidFill>
            <a:srgbClr val="0162D4"/>
          </a:solidFill>
        </p:spPr>
        <p:txBody>
          <a:bodyPr wrap="none">
            <a:noAutofit/>
          </a:bodyPr>
          <a:lstStyle/>
          <a:p>
            <a:pPr lvl="0" algn="ctr">
              <a:lnSpc>
                <a:spcPct val="120000"/>
              </a:lnSpc>
            </a:pPr>
            <a:r>
              <a:rPr lang="zh-CN" altLang="en-US" sz="4000" b="1">
                <a:solidFill>
                  <a:schemeClr val="bg1"/>
                </a:solidFill>
                <a:latin typeface="Times New Roman" panose="02020603050405020304" pitchFamily="18" charset="0"/>
                <a:cs typeface="Times New Roman" panose="02020603050405020304" pitchFamily="18" charset="0"/>
              </a:rPr>
              <a:t>一</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42105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en-US" altLang="zh-CN" sz="3200" b="1" dirty="0">
                <a:solidFill>
                  <a:srgbClr val="0162D4"/>
                </a:solidFill>
                <a:latin typeface="+mj-ea"/>
                <a:ea typeface="+mj-ea"/>
              </a:rPr>
              <a:t>Fast R-CNN</a:t>
            </a:r>
            <a:r>
              <a:rPr lang="zh-CN" altLang="en-US" sz="3200" b="1" dirty="0">
                <a:solidFill>
                  <a:srgbClr val="0162D4"/>
                </a:solidFill>
                <a:latin typeface="+mj-ea"/>
                <a:ea typeface="+mj-ea"/>
              </a:rPr>
              <a:t>模型框架</a:t>
            </a:r>
          </a:p>
        </p:txBody>
      </p:sp>
      <p:sp>
        <p:nvSpPr>
          <p:cNvPr id="3" name="Rectangle 5"/>
          <p:cNvSpPr>
            <a:spLocks noChangeArrowheads="1"/>
          </p:cNvSpPr>
          <p:nvPr/>
        </p:nvSpPr>
        <p:spPr bwMode="auto">
          <a:xfrm>
            <a:off x="742315" y="1043305"/>
            <a:ext cx="10706735" cy="1135054"/>
          </a:xfrm>
          <a:prstGeom prst="rect">
            <a:avLst/>
          </a:prstGeom>
          <a:noFill/>
          <a:ln w="9525">
            <a:noFill/>
            <a:miter lim="800000"/>
          </a:ln>
        </p:spPr>
        <p:txBody>
          <a:bodyPr wrap="square">
            <a:spAutoFit/>
          </a:bodyPr>
          <a:lstStyle/>
          <a:p>
            <a:pPr marL="514350" indent="-514350" algn="just">
              <a:lnSpc>
                <a:spcPct val="150000"/>
              </a:lnSpc>
              <a:spcBef>
                <a:spcPct val="50000"/>
              </a:spcBef>
              <a:buClr>
                <a:srgbClr val="5B9BD5"/>
              </a:buClr>
              <a:buFont typeface="Wingdings" panose="05000000000000000000" pitchFamily="2" charset="2"/>
              <a:buChar char="p"/>
            </a:pPr>
            <a:r>
              <a:rPr lang="en-US" altLang="zh-CN" sz="2400" dirty="0">
                <a:latin typeface="微软雅黑" panose="020B0503020204020204" charset="-122"/>
                <a:ea typeface="微软雅黑" panose="020B0503020204020204" charset="-122"/>
                <a:cs typeface="微软雅黑" panose="020B0503020204020204" charset="-122"/>
              </a:rPr>
              <a:t>Faster R-CNN</a:t>
            </a:r>
            <a:r>
              <a:rPr lang="zh-CN" altLang="en-US" sz="2400" dirty="0">
                <a:latin typeface="微软雅黑" panose="020B0503020204020204" charset="-122"/>
                <a:ea typeface="微软雅黑" panose="020B0503020204020204" charset="-122"/>
                <a:cs typeface="微软雅黑" panose="020B0503020204020204" charset="-122"/>
              </a:rPr>
              <a:t>是在</a:t>
            </a:r>
            <a:r>
              <a:rPr lang="en-US" altLang="zh-CN" sz="2400" dirty="0">
                <a:latin typeface="微软雅黑" panose="020B0503020204020204" charset="-122"/>
                <a:ea typeface="微软雅黑" panose="020B0503020204020204" charset="-122"/>
                <a:cs typeface="微软雅黑" panose="020B0503020204020204" charset="-122"/>
              </a:rPr>
              <a:t>Fast R-CNN</a:t>
            </a:r>
            <a:r>
              <a:rPr lang="zh-CN" altLang="en-US" sz="2400" dirty="0">
                <a:latin typeface="微软雅黑" panose="020B0503020204020204" charset="-122"/>
                <a:ea typeface="微软雅黑" panose="020B0503020204020204" charset="-122"/>
                <a:cs typeface="微软雅黑" panose="020B0503020204020204" charset="-122"/>
              </a:rPr>
              <a:t>论文的基础上进一步加速的，我们先来回顾一下</a:t>
            </a:r>
            <a:r>
              <a:rPr lang="en-US" altLang="zh-CN" sz="2400" dirty="0">
                <a:latin typeface="微软雅黑" panose="020B0503020204020204" charset="-122"/>
                <a:ea typeface="微软雅黑" panose="020B0503020204020204" charset="-122"/>
                <a:cs typeface="微软雅黑" panose="020B0503020204020204" charset="-122"/>
              </a:rPr>
              <a:t>Fast R-CNN</a:t>
            </a:r>
            <a:r>
              <a:rPr lang="zh-CN" altLang="en-US" sz="2400" dirty="0">
                <a:latin typeface="微软雅黑" panose="020B0503020204020204" charset="-122"/>
                <a:ea typeface="微软雅黑" panose="020B0503020204020204" charset="-122"/>
                <a:cs typeface="微软雅黑" panose="020B0503020204020204" charset="-122"/>
              </a:rPr>
              <a:t>的算法：</a:t>
            </a:r>
          </a:p>
        </p:txBody>
      </p:sp>
      <p:pic>
        <p:nvPicPr>
          <p:cNvPr id="2" name="图片 1">
            <a:extLst>
              <a:ext uri="{FF2B5EF4-FFF2-40B4-BE49-F238E27FC236}">
                <a16:creationId xmlns:a16="http://schemas.microsoft.com/office/drawing/2014/main" id="{6390206F-E2DD-2F6F-97C2-BB58B7DD77D6}"/>
              </a:ext>
            </a:extLst>
          </p:cNvPr>
          <p:cNvPicPr>
            <a:picLocks noChangeAspect="1"/>
          </p:cNvPicPr>
          <p:nvPr/>
        </p:nvPicPr>
        <p:blipFill rotWithShape="1">
          <a:blip r:embed="rId2"/>
          <a:srcRect b="46035"/>
          <a:stretch/>
        </p:blipFill>
        <p:spPr bwMode="auto">
          <a:xfrm>
            <a:off x="3475709" y="2178359"/>
            <a:ext cx="5240582" cy="2121040"/>
          </a:xfrm>
          <a:prstGeom prst="rect">
            <a:avLst/>
          </a:prstGeom>
          <a:ln>
            <a:noFill/>
          </a:ln>
          <a:extLst>
            <a:ext uri="{53640926-AAD7-44D8-BBD7-CCE9431645EC}">
              <a14:shadowObscured xmlns:a14="http://schemas.microsoft.com/office/drawing/2010/main"/>
            </a:ext>
          </a:extLst>
        </p:spPr>
      </p:pic>
      <p:sp>
        <p:nvSpPr>
          <p:cNvPr id="6" name="文本框 5">
            <a:extLst>
              <a:ext uri="{FF2B5EF4-FFF2-40B4-BE49-F238E27FC236}">
                <a16:creationId xmlns:a16="http://schemas.microsoft.com/office/drawing/2014/main" id="{C399A51D-EB10-2A7C-6289-FFAB4ED88ADE}"/>
              </a:ext>
            </a:extLst>
          </p:cNvPr>
          <p:cNvSpPr txBox="1"/>
          <p:nvPr/>
        </p:nvSpPr>
        <p:spPr>
          <a:xfrm>
            <a:off x="1098781" y="4416725"/>
            <a:ext cx="10184921" cy="1670778"/>
          </a:xfrm>
          <a:prstGeom prst="rect">
            <a:avLst/>
          </a:prstGeom>
          <a:noFill/>
        </p:spPr>
        <p:txBody>
          <a:bodyPr wrap="square" rtlCol="0">
            <a:spAutoFit/>
          </a:bodyPr>
          <a:lstStyle/>
          <a:p>
            <a:pPr algn="just">
              <a:lnSpc>
                <a:spcPct val="200000"/>
              </a:lnSpc>
            </a:pPr>
            <a:r>
              <a:rPr lang="zh-CN" altLang="en-US" dirty="0">
                <a:latin typeface="+mj-ea"/>
                <a:ea typeface="+mj-ea"/>
              </a:rPr>
              <a:t>接收一整张图片后，通过一些卷积层来得到一整张图像的特征图，通过</a:t>
            </a:r>
            <a:r>
              <a:rPr lang="en-US" altLang="zh-CN" dirty="0">
                <a:latin typeface="+mj-ea"/>
                <a:ea typeface="+mj-ea"/>
              </a:rPr>
              <a:t>ROI</a:t>
            </a:r>
            <a:r>
              <a:rPr lang="zh-CN" altLang="en-US" dirty="0">
                <a:latin typeface="+mj-ea"/>
                <a:ea typeface="+mj-ea"/>
              </a:rPr>
              <a:t>映射得到候选区域的特征图。然后通过</a:t>
            </a:r>
            <a:r>
              <a:rPr lang="en-US" altLang="zh-CN" dirty="0">
                <a:latin typeface="+mj-ea"/>
                <a:ea typeface="+mj-ea"/>
              </a:rPr>
              <a:t>ROI</a:t>
            </a:r>
            <a:r>
              <a:rPr lang="zh-CN" altLang="en-US" dirty="0">
                <a:latin typeface="+mj-ea"/>
                <a:ea typeface="+mj-ea"/>
              </a:rPr>
              <a:t>池化层将候选区域的特征图转化成特定大小的候选区域特征图，然后识别出这个候选区域的类别和坐标。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42105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en-US" altLang="zh-CN" sz="3200" b="1" dirty="0">
                <a:solidFill>
                  <a:srgbClr val="0162D4"/>
                </a:solidFill>
                <a:latin typeface="+mj-ea"/>
                <a:ea typeface="+mj-ea"/>
              </a:rPr>
              <a:t>Fast R-CNN</a:t>
            </a:r>
            <a:r>
              <a:rPr lang="zh-CN" altLang="en-US" sz="3200" b="1" dirty="0">
                <a:solidFill>
                  <a:srgbClr val="0162D4"/>
                </a:solidFill>
                <a:latin typeface="+mj-ea"/>
                <a:ea typeface="+mj-ea"/>
              </a:rPr>
              <a:t>模型框架</a:t>
            </a:r>
          </a:p>
        </p:txBody>
      </p:sp>
      <p:sp>
        <p:nvSpPr>
          <p:cNvPr id="2" name="文本框 1">
            <a:extLst>
              <a:ext uri="{FF2B5EF4-FFF2-40B4-BE49-F238E27FC236}">
                <a16:creationId xmlns:a16="http://schemas.microsoft.com/office/drawing/2014/main" id="{F3A68CE7-BD82-52AF-A80F-D058B58FA32C}"/>
              </a:ext>
            </a:extLst>
          </p:cNvPr>
          <p:cNvSpPr txBox="1"/>
          <p:nvPr/>
        </p:nvSpPr>
        <p:spPr>
          <a:xfrm>
            <a:off x="971909" y="1454989"/>
            <a:ext cx="10184921" cy="1670778"/>
          </a:xfrm>
          <a:prstGeom prst="rect">
            <a:avLst/>
          </a:prstGeom>
          <a:noFill/>
        </p:spPr>
        <p:txBody>
          <a:bodyPr wrap="square" rtlCol="0">
            <a:spAutoFit/>
          </a:bodyPr>
          <a:lstStyle/>
          <a:p>
            <a:pPr algn="just">
              <a:lnSpc>
                <a:spcPct val="200000"/>
              </a:lnSpc>
            </a:pPr>
            <a:r>
              <a:rPr lang="en-US" altLang="zh-CN" dirty="0">
                <a:latin typeface="+mj-ea"/>
                <a:ea typeface="+mj-ea"/>
              </a:rPr>
              <a:t>Fast R-CNN</a:t>
            </a:r>
            <a:r>
              <a:rPr lang="zh-CN" altLang="en-US" dirty="0">
                <a:latin typeface="+mj-ea"/>
                <a:ea typeface="+mj-ea"/>
              </a:rPr>
              <a:t>使用非常深的网络实现了接近实时的速率，但是这个实时有一个前提条件，因为它忽略了在</a:t>
            </a:r>
            <a:r>
              <a:rPr lang="en-US" altLang="zh-CN" dirty="0">
                <a:latin typeface="+mj-ea"/>
                <a:ea typeface="+mj-ea"/>
              </a:rPr>
              <a:t>region proposal</a:t>
            </a:r>
            <a:r>
              <a:rPr lang="zh-CN" altLang="en-US" dirty="0">
                <a:latin typeface="+mj-ea"/>
                <a:ea typeface="+mj-ea"/>
              </a:rPr>
              <a:t>上花费的时间。</a:t>
            </a:r>
            <a:r>
              <a:rPr lang="en-US" altLang="zh-CN" dirty="0">
                <a:latin typeface="+mj-ea"/>
                <a:ea typeface="+mj-ea"/>
              </a:rPr>
              <a:t>region proposal</a:t>
            </a:r>
            <a:r>
              <a:rPr lang="zh-CN" altLang="en-US" dirty="0">
                <a:latin typeface="+mj-ea"/>
                <a:ea typeface="+mj-ea"/>
              </a:rPr>
              <a:t>直接翻译就是区域建议，它指的就是候选区域的生成过程，如下图所示：</a:t>
            </a:r>
          </a:p>
        </p:txBody>
      </p:sp>
      <p:pic>
        <p:nvPicPr>
          <p:cNvPr id="3" name="图片 2">
            <a:extLst>
              <a:ext uri="{FF2B5EF4-FFF2-40B4-BE49-F238E27FC236}">
                <a16:creationId xmlns:a16="http://schemas.microsoft.com/office/drawing/2014/main" id="{B05D123A-7813-A0DA-7B6F-E3E1C718B0E4}"/>
              </a:ext>
            </a:extLst>
          </p:cNvPr>
          <p:cNvPicPr>
            <a:picLocks noChangeAspect="1"/>
          </p:cNvPicPr>
          <p:nvPr/>
        </p:nvPicPr>
        <p:blipFill>
          <a:blip r:embed="rId2"/>
          <a:stretch>
            <a:fillRect/>
          </a:stretch>
        </p:blipFill>
        <p:spPr>
          <a:xfrm>
            <a:off x="3951231" y="3125767"/>
            <a:ext cx="4289537" cy="21682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42105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en-US" altLang="zh-CN" sz="3200" b="1" dirty="0">
                <a:solidFill>
                  <a:srgbClr val="0162D4"/>
                </a:solidFill>
                <a:latin typeface="+mj-ea"/>
                <a:ea typeface="+mj-ea"/>
              </a:rPr>
              <a:t>Fast R-CNN</a:t>
            </a:r>
            <a:r>
              <a:rPr lang="zh-CN" altLang="en-US" sz="3200" b="1" dirty="0">
                <a:solidFill>
                  <a:srgbClr val="0162D4"/>
                </a:solidFill>
                <a:latin typeface="+mj-ea"/>
                <a:ea typeface="+mj-ea"/>
              </a:rPr>
              <a:t>模型框架</a:t>
            </a:r>
          </a:p>
        </p:txBody>
      </p:sp>
      <p:sp>
        <p:nvSpPr>
          <p:cNvPr id="2" name="文本框 1">
            <a:extLst>
              <a:ext uri="{FF2B5EF4-FFF2-40B4-BE49-F238E27FC236}">
                <a16:creationId xmlns:a16="http://schemas.microsoft.com/office/drawing/2014/main" id="{F3A68CE7-BD82-52AF-A80F-D058B58FA32C}"/>
              </a:ext>
            </a:extLst>
          </p:cNvPr>
          <p:cNvSpPr txBox="1"/>
          <p:nvPr/>
        </p:nvSpPr>
        <p:spPr>
          <a:xfrm>
            <a:off x="971909" y="1047354"/>
            <a:ext cx="10184921" cy="2224776"/>
          </a:xfrm>
          <a:prstGeom prst="rect">
            <a:avLst/>
          </a:prstGeom>
          <a:noFill/>
        </p:spPr>
        <p:txBody>
          <a:bodyPr wrap="square" rtlCol="0">
            <a:spAutoFit/>
          </a:bodyPr>
          <a:lstStyle/>
          <a:p>
            <a:pPr algn="just">
              <a:lnSpc>
                <a:spcPct val="200000"/>
              </a:lnSpc>
            </a:pPr>
            <a:r>
              <a:rPr lang="zh-CN" altLang="en-US" dirty="0">
                <a:latin typeface="+mj-ea"/>
                <a:ea typeface="+mj-ea"/>
              </a:rPr>
              <a:t>对于</a:t>
            </a:r>
            <a:r>
              <a:rPr lang="en-US" altLang="zh-CN" dirty="0">
                <a:latin typeface="+mj-ea"/>
                <a:ea typeface="+mj-ea"/>
              </a:rPr>
              <a:t>Fast R-CNN</a:t>
            </a:r>
            <a:r>
              <a:rPr lang="zh-CN" altLang="en-US" dirty="0">
                <a:latin typeface="+mj-ea"/>
                <a:ea typeface="+mj-ea"/>
              </a:rPr>
              <a:t>来讲，除了后面的检测流程，还需要一个单独的步骤，就是从原图中提取候选框的过程。我们使用</a:t>
            </a:r>
            <a:r>
              <a:rPr lang="en-US" altLang="zh-CN" dirty="0">
                <a:latin typeface="+mj-ea"/>
                <a:ea typeface="+mj-ea"/>
              </a:rPr>
              <a:t>SS</a:t>
            </a:r>
            <a:r>
              <a:rPr lang="zh-CN" altLang="en-US" dirty="0">
                <a:latin typeface="+mj-ea"/>
                <a:ea typeface="+mj-ea"/>
              </a:rPr>
              <a:t>算法在每张图像上得到接近</a:t>
            </a:r>
            <a:r>
              <a:rPr lang="en-US" altLang="zh-CN" dirty="0">
                <a:latin typeface="+mj-ea"/>
                <a:ea typeface="+mj-ea"/>
              </a:rPr>
              <a:t>200</a:t>
            </a:r>
            <a:r>
              <a:rPr lang="zh-CN" altLang="en-US" dirty="0">
                <a:latin typeface="+mj-ea"/>
                <a:ea typeface="+mj-ea"/>
              </a:rPr>
              <a:t>张候选框，有了这些候选框之后，我们才能利用</a:t>
            </a:r>
            <a:r>
              <a:rPr lang="en-US" altLang="zh-CN" dirty="0">
                <a:latin typeface="+mj-ea"/>
                <a:ea typeface="+mj-ea"/>
              </a:rPr>
              <a:t>ROI</a:t>
            </a:r>
            <a:r>
              <a:rPr lang="zh-CN" altLang="en-US" dirty="0">
                <a:latin typeface="+mj-ea"/>
                <a:ea typeface="+mj-ea"/>
              </a:rPr>
              <a:t>映射得到候选框的特征图。整体来说，网络运行包含两步，一步是粗略的筛选，一步是精细的调整。</a:t>
            </a:r>
          </a:p>
        </p:txBody>
      </p:sp>
      <p:pic>
        <p:nvPicPr>
          <p:cNvPr id="4" name="图片 3">
            <a:extLst>
              <a:ext uri="{FF2B5EF4-FFF2-40B4-BE49-F238E27FC236}">
                <a16:creationId xmlns:a16="http://schemas.microsoft.com/office/drawing/2014/main" id="{A5BCBFEE-9EDB-500E-8254-B0238460FB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909" y="3429000"/>
            <a:ext cx="5274310" cy="3055620"/>
          </a:xfrm>
          <a:prstGeom prst="rect">
            <a:avLst/>
          </a:prstGeom>
          <a:noFill/>
          <a:ln>
            <a:noFill/>
          </a:ln>
        </p:spPr>
      </p:pic>
      <p:pic>
        <p:nvPicPr>
          <p:cNvPr id="5" name="图片 4">
            <a:extLst>
              <a:ext uri="{FF2B5EF4-FFF2-40B4-BE49-F238E27FC236}">
                <a16:creationId xmlns:a16="http://schemas.microsoft.com/office/drawing/2014/main" id="{8AC4A2B5-4626-D69B-E9AF-1FF80BE384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5447" y="3429000"/>
            <a:ext cx="4631383" cy="3055620"/>
          </a:xfrm>
          <a:prstGeom prst="rect">
            <a:avLst/>
          </a:prstGeom>
          <a:noFill/>
          <a:ln>
            <a:noFill/>
          </a:ln>
        </p:spPr>
      </p:pic>
    </p:spTree>
    <p:extLst>
      <p:ext uri="{BB962C8B-B14F-4D97-AF65-F5344CB8AC3E}">
        <p14:creationId xmlns:p14="http://schemas.microsoft.com/office/powerpoint/2010/main" val="40363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3200" b="1" dirty="0">
                <a:solidFill>
                  <a:srgbClr val="0162D4"/>
                </a:solidFill>
                <a:latin typeface="+mj-ea"/>
                <a:ea typeface="+mj-ea"/>
              </a:rPr>
              <a:t>问题的引入</a:t>
            </a:r>
          </a:p>
        </p:txBody>
      </p:sp>
      <p:sp>
        <p:nvSpPr>
          <p:cNvPr id="2" name="文本框 1">
            <a:extLst>
              <a:ext uri="{FF2B5EF4-FFF2-40B4-BE49-F238E27FC236}">
                <a16:creationId xmlns:a16="http://schemas.microsoft.com/office/drawing/2014/main" id="{F3A68CE7-BD82-52AF-A80F-D058B58FA32C}"/>
              </a:ext>
            </a:extLst>
          </p:cNvPr>
          <p:cNvSpPr txBox="1"/>
          <p:nvPr/>
        </p:nvSpPr>
        <p:spPr>
          <a:xfrm>
            <a:off x="1003539" y="1748969"/>
            <a:ext cx="10184921" cy="2778774"/>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dirty="0">
                <a:latin typeface="+mj-ea"/>
                <a:ea typeface="+mj-ea"/>
              </a:rPr>
              <a:t>单单看后面的检测流程，确实可以达到一个非常接近实时的检测效率，但是</a:t>
            </a:r>
            <a:r>
              <a:rPr lang="en-US" altLang="zh-CN" dirty="0">
                <a:latin typeface="+mj-ea"/>
                <a:ea typeface="+mj-ea"/>
              </a:rPr>
              <a:t>Region Proposal</a:t>
            </a:r>
            <a:r>
              <a:rPr lang="zh-CN" altLang="en-US" dirty="0">
                <a:latin typeface="+mj-ea"/>
                <a:ea typeface="+mj-ea"/>
              </a:rPr>
              <a:t>也是不可忽略的过程，而恰恰这个步骤又很耗时，因此，</a:t>
            </a:r>
            <a:r>
              <a:rPr lang="en-US" altLang="zh-CN" dirty="0">
                <a:latin typeface="+mj-ea"/>
                <a:ea typeface="+mj-ea"/>
              </a:rPr>
              <a:t>Proposals</a:t>
            </a:r>
            <a:r>
              <a:rPr lang="zh-CN" altLang="en-US" dirty="0">
                <a:latin typeface="+mj-ea"/>
                <a:ea typeface="+mj-ea"/>
              </a:rPr>
              <a:t>成为了一个测试时的计算瓶颈。</a:t>
            </a:r>
            <a:endParaRPr lang="en-US" altLang="zh-CN" dirty="0">
              <a:latin typeface="+mj-ea"/>
              <a:ea typeface="+mj-ea"/>
            </a:endParaRPr>
          </a:p>
          <a:p>
            <a:pPr algn="just">
              <a:lnSpc>
                <a:spcPct val="200000"/>
              </a:lnSpc>
            </a:pPr>
            <a:endParaRPr lang="en-US" altLang="zh-CN" dirty="0">
              <a:latin typeface="+mj-ea"/>
              <a:ea typeface="+mj-ea"/>
            </a:endParaRPr>
          </a:p>
          <a:p>
            <a:pPr marL="285750" indent="-285750" algn="just">
              <a:lnSpc>
                <a:spcPct val="200000"/>
              </a:lnSpc>
              <a:buFont typeface="Arial" panose="020B0604020202020204" pitchFamily="34" charset="0"/>
              <a:buChar char="•"/>
            </a:pPr>
            <a:r>
              <a:rPr lang="zh-CN" altLang="en-US" dirty="0">
                <a:latin typeface="+mj-ea"/>
                <a:ea typeface="+mj-ea"/>
              </a:rPr>
              <a:t>因此，整篇</a:t>
            </a:r>
            <a:r>
              <a:rPr lang="en-US" altLang="zh-CN" dirty="0">
                <a:latin typeface="+mj-ea"/>
                <a:ea typeface="+mj-ea"/>
              </a:rPr>
              <a:t>Faster R-CNN</a:t>
            </a:r>
            <a:r>
              <a:rPr lang="zh-CN" altLang="en-US" dirty="0">
                <a:latin typeface="+mj-ea"/>
                <a:ea typeface="+mj-ea"/>
              </a:rPr>
              <a:t>，最核心的一个问题就是解决</a:t>
            </a:r>
            <a:r>
              <a:rPr lang="en-US" altLang="zh-CN" dirty="0">
                <a:latin typeface="+mj-ea"/>
                <a:ea typeface="+mj-ea"/>
              </a:rPr>
              <a:t>region proposals</a:t>
            </a:r>
            <a:r>
              <a:rPr lang="zh-CN" altLang="en-US" dirty="0">
                <a:latin typeface="+mj-ea"/>
                <a:ea typeface="+mj-ea"/>
              </a:rPr>
              <a:t>的问题，如何减少这一步的时间，让整个算法真正达到实时的部署。</a:t>
            </a:r>
          </a:p>
        </p:txBody>
      </p:sp>
    </p:spTree>
    <p:extLst>
      <p:ext uri="{BB962C8B-B14F-4D97-AF65-F5344CB8AC3E}">
        <p14:creationId xmlns:p14="http://schemas.microsoft.com/office/powerpoint/2010/main" val="164304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098781" y="305709"/>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pPr>
            <a:r>
              <a:rPr lang="zh-CN" altLang="en-US" sz="3200" b="1" dirty="0">
                <a:solidFill>
                  <a:srgbClr val="0162D4"/>
                </a:solidFill>
                <a:latin typeface="+mj-ea"/>
                <a:ea typeface="+mj-ea"/>
              </a:rPr>
              <a:t>问题的引入</a:t>
            </a:r>
          </a:p>
        </p:txBody>
      </p:sp>
      <p:sp>
        <p:nvSpPr>
          <p:cNvPr id="2" name="文本框 1">
            <a:extLst>
              <a:ext uri="{FF2B5EF4-FFF2-40B4-BE49-F238E27FC236}">
                <a16:creationId xmlns:a16="http://schemas.microsoft.com/office/drawing/2014/main" id="{F3A68CE7-BD82-52AF-A80F-D058B58FA32C}"/>
              </a:ext>
            </a:extLst>
          </p:cNvPr>
          <p:cNvSpPr txBox="1"/>
          <p:nvPr/>
        </p:nvSpPr>
        <p:spPr>
          <a:xfrm>
            <a:off x="1003539" y="1559188"/>
            <a:ext cx="10184921" cy="2778774"/>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dirty="0">
                <a:latin typeface="+mj-ea"/>
                <a:ea typeface="+mj-ea"/>
              </a:rPr>
              <a:t>之前在讲</a:t>
            </a:r>
            <a:r>
              <a:rPr lang="en-US" altLang="zh-CN" dirty="0">
                <a:latin typeface="+mj-ea"/>
                <a:ea typeface="+mj-ea"/>
              </a:rPr>
              <a:t>R-CNN</a:t>
            </a:r>
            <a:r>
              <a:rPr lang="zh-CN" altLang="en-US" dirty="0">
                <a:latin typeface="+mj-ea"/>
                <a:ea typeface="+mj-ea"/>
              </a:rPr>
              <a:t>、</a:t>
            </a:r>
            <a:r>
              <a:rPr lang="en-US" altLang="zh-CN" dirty="0">
                <a:latin typeface="+mj-ea"/>
                <a:ea typeface="+mj-ea"/>
              </a:rPr>
              <a:t>SPP-Net</a:t>
            </a:r>
            <a:r>
              <a:rPr lang="zh-CN" altLang="en-US" dirty="0">
                <a:latin typeface="+mj-ea"/>
                <a:ea typeface="+mj-ea"/>
              </a:rPr>
              <a:t>以及</a:t>
            </a:r>
            <a:r>
              <a:rPr lang="en-US" altLang="zh-CN" dirty="0">
                <a:latin typeface="+mj-ea"/>
                <a:ea typeface="+mj-ea"/>
              </a:rPr>
              <a:t>Fast R-CNN</a:t>
            </a:r>
            <a:r>
              <a:rPr lang="zh-CN" altLang="en-US" dirty="0">
                <a:latin typeface="+mj-ea"/>
                <a:ea typeface="+mj-ea"/>
              </a:rPr>
              <a:t>的论文时，</a:t>
            </a:r>
            <a:r>
              <a:rPr lang="en-US" altLang="zh-CN" dirty="0">
                <a:latin typeface="+mj-ea"/>
                <a:ea typeface="+mj-ea"/>
              </a:rPr>
              <a:t>Region Proposal</a:t>
            </a:r>
            <a:r>
              <a:rPr lang="zh-CN" altLang="en-US" dirty="0">
                <a:latin typeface="+mj-ea"/>
                <a:ea typeface="+mj-ea"/>
              </a:rPr>
              <a:t>这一步用的都是一个叫做</a:t>
            </a:r>
            <a:r>
              <a:rPr lang="en-US" altLang="zh-CN" dirty="0">
                <a:latin typeface="+mj-ea"/>
                <a:ea typeface="+mj-ea"/>
              </a:rPr>
              <a:t>Selective Search</a:t>
            </a:r>
            <a:r>
              <a:rPr lang="zh-CN" altLang="en-US" dirty="0">
                <a:latin typeface="+mj-ea"/>
                <a:ea typeface="+mj-ea"/>
              </a:rPr>
              <a:t>的算法，它的速度很慢，在一个</a:t>
            </a:r>
            <a:r>
              <a:rPr lang="en-US" altLang="zh-CN" dirty="0">
                <a:latin typeface="+mj-ea"/>
                <a:ea typeface="+mj-ea"/>
              </a:rPr>
              <a:t>CPU</a:t>
            </a:r>
            <a:r>
              <a:rPr lang="zh-CN" altLang="en-US" dirty="0">
                <a:latin typeface="+mj-ea"/>
                <a:ea typeface="+mj-ea"/>
              </a:rPr>
              <a:t>上，每一张图片产生候选区域需要花费两秒钟。这个算法太慢了，我们可以考虑换一个算法去实现它，换成</a:t>
            </a:r>
            <a:r>
              <a:rPr lang="en-US" altLang="zh-CN" dirty="0">
                <a:latin typeface="+mj-ea"/>
                <a:ea typeface="+mj-ea"/>
              </a:rPr>
              <a:t>Edge Boxes</a:t>
            </a:r>
            <a:r>
              <a:rPr lang="zh-CN" altLang="en-US" dirty="0">
                <a:latin typeface="+mj-ea"/>
                <a:ea typeface="+mj-ea"/>
              </a:rPr>
              <a:t>算法，它只需要花费</a:t>
            </a:r>
            <a:r>
              <a:rPr lang="en-US" altLang="zh-CN" dirty="0">
                <a:latin typeface="+mj-ea"/>
                <a:ea typeface="+mj-ea"/>
              </a:rPr>
              <a:t>0.2</a:t>
            </a:r>
            <a:r>
              <a:rPr lang="zh-CN" altLang="en-US" dirty="0">
                <a:latin typeface="+mj-ea"/>
                <a:ea typeface="+mj-ea"/>
              </a:rPr>
              <a:t>秒，时间还是有点长。我们上面考虑的两个算法都是比较传统的方法，一般是在</a:t>
            </a:r>
            <a:r>
              <a:rPr lang="en-US" altLang="zh-CN" dirty="0">
                <a:latin typeface="+mj-ea"/>
                <a:ea typeface="+mj-ea"/>
              </a:rPr>
              <a:t>CPU</a:t>
            </a:r>
            <a:r>
              <a:rPr lang="zh-CN" altLang="en-US" dirty="0">
                <a:latin typeface="+mj-ea"/>
                <a:ea typeface="+mj-ea"/>
              </a:rPr>
              <a:t>上去实现的。</a:t>
            </a:r>
            <a:endParaRPr lang="en-US" altLang="zh-CN" dirty="0">
              <a:latin typeface="+mj-ea"/>
              <a:ea typeface="+mj-ea"/>
            </a:endParaRPr>
          </a:p>
        </p:txBody>
      </p:sp>
      <p:sp>
        <p:nvSpPr>
          <p:cNvPr id="3" name="文本框 2">
            <a:extLst>
              <a:ext uri="{FF2B5EF4-FFF2-40B4-BE49-F238E27FC236}">
                <a16:creationId xmlns:a16="http://schemas.microsoft.com/office/drawing/2014/main" id="{E1C539C9-C658-E05B-1A95-DF531C8EED49}"/>
              </a:ext>
            </a:extLst>
          </p:cNvPr>
          <p:cNvSpPr txBox="1"/>
          <p:nvPr/>
        </p:nvSpPr>
        <p:spPr>
          <a:xfrm>
            <a:off x="1098781" y="4740421"/>
            <a:ext cx="10242430" cy="1116781"/>
          </a:xfrm>
          <a:prstGeom prst="rect">
            <a:avLst/>
          </a:prstGeom>
          <a:noFill/>
        </p:spPr>
        <p:txBody>
          <a:bodyPr wrap="square" rtlCol="0">
            <a:spAutoFit/>
          </a:bodyPr>
          <a:lstStyle/>
          <a:p>
            <a:pPr>
              <a:lnSpc>
                <a:spcPct val="200000"/>
              </a:lnSpc>
            </a:pPr>
            <a:r>
              <a:rPr lang="zh-CN" altLang="en-US" dirty="0">
                <a:solidFill>
                  <a:srgbClr val="FF0000"/>
                </a:solidFill>
                <a:latin typeface="+mj-ea"/>
                <a:ea typeface="+mj-ea"/>
              </a:rPr>
              <a:t>既然卷积神经网络那么方便，能用</a:t>
            </a:r>
            <a:r>
              <a:rPr lang="en-US" altLang="zh-CN" dirty="0">
                <a:solidFill>
                  <a:srgbClr val="FF0000"/>
                </a:solidFill>
                <a:latin typeface="+mj-ea"/>
                <a:ea typeface="+mj-ea"/>
              </a:rPr>
              <a:t>GPU</a:t>
            </a:r>
            <a:r>
              <a:rPr lang="zh-CN" altLang="en-US" dirty="0">
                <a:solidFill>
                  <a:srgbClr val="FF0000"/>
                </a:solidFill>
                <a:latin typeface="+mj-ea"/>
                <a:ea typeface="+mj-ea"/>
              </a:rPr>
              <a:t>加速计算，那么是否可以利用</a:t>
            </a:r>
            <a:r>
              <a:rPr lang="en-US" altLang="zh-CN" dirty="0">
                <a:solidFill>
                  <a:srgbClr val="FF0000"/>
                </a:solidFill>
                <a:latin typeface="+mj-ea"/>
                <a:ea typeface="+mj-ea"/>
              </a:rPr>
              <a:t>CNN</a:t>
            </a:r>
            <a:r>
              <a:rPr lang="zh-CN" altLang="en-US" dirty="0">
                <a:solidFill>
                  <a:srgbClr val="FF0000"/>
                </a:solidFill>
                <a:latin typeface="+mj-ea"/>
                <a:ea typeface="+mj-ea"/>
              </a:rPr>
              <a:t>和</a:t>
            </a:r>
            <a:r>
              <a:rPr lang="en-US" altLang="zh-CN" dirty="0">
                <a:solidFill>
                  <a:srgbClr val="FF0000"/>
                </a:solidFill>
                <a:latin typeface="+mj-ea"/>
                <a:ea typeface="+mj-ea"/>
              </a:rPr>
              <a:t>GPU</a:t>
            </a:r>
            <a:r>
              <a:rPr lang="zh-CN" altLang="en-US" dirty="0">
                <a:solidFill>
                  <a:srgbClr val="FF0000"/>
                </a:solidFill>
                <a:latin typeface="+mj-ea"/>
                <a:ea typeface="+mj-ea"/>
              </a:rPr>
              <a:t>和加速实现</a:t>
            </a:r>
            <a:r>
              <a:rPr lang="en-US" altLang="zh-CN" dirty="0">
                <a:solidFill>
                  <a:srgbClr val="FF0000"/>
                </a:solidFill>
                <a:latin typeface="+mj-ea"/>
                <a:ea typeface="+mj-ea"/>
              </a:rPr>
              <a:t>region proposal</a:t>
            </a:r>
            <a:r>
              <a:rPr lang="zh-CN" altLang="en-US" dirty="0">
                <a:solidFill>
                  <a:srgbClr val="FF0000"/>
                </a:solidFill>
                <a:latin typeface="+mj-ea"/>
                <a:ea typeface="+mj-ea"/>
              </a:rPr>
              <a:t>这一步呢？</a:t>
            </a:r>
          </a:p>
        </p:txBody>
      </p:sp>
    </p:spTree>
    <p:extLst>
      <p:ext uri="{BB962C8B-B14F-4D97-AF65-F5344CB8AC3E}">
        <p14:creationId xmlns:p14="http://schemas.microsoft.com/office/powerpoint/2010/main" val="294994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Y2ODFlOGUyNjM1MGVkNmQyODljM2IxNTA5MGY1ZWMifQ=="/>
  <p:tag name="KSO_WPP_MARK_KEY" val="6cfe2d4a-0c9f-4ff8-8f73-6e12dd0a8511"/>
</p:tagLst>
</file>

<file path=ppt/tags/tag10.xml><?xml version="1.0" encoding="utf-8"?>
<p:tagLst xmlns:a="http://schemas.openxmlformats.org/drawingml/2006/main" xmlns:r="http://schemas.openxmlformats.org/officeDocument/2006/relationships" xmlns:p="http://schemas.openxmlformats.org/presentationml/2006/main">
  <p:tag name="KSO_WM_UNIT_TEXTBOXSTYLE_GUID" val="{20b3faf7-31d1-4fd9-a686-c1998c4341b3}"/>
</p:tagLst>
</file>

<file path=ppt/tags/tag11.xml><?xml version="1.0" encoding="utf-8"?>
<p:tagLst xmlns:a="http://schemas.openxmlformats.org/drawingml/2006/main" xmlns:r="http://schemas.openxmlformats.org/officeDocument/2006/relationships" xmlns:p="http://schemas.openxmlformats.org/presentationml/2006/main">
  <p:tag name="KSO_WM_UNIT_TEXTBOXSTYLE_GUID" val="{20b3faf7-31d1-4fd9-a686-c1998c4341b3}"/>
</p:tagLst>
</file>

<file path=ppt/tags/tag12.xml><?xml version="1.0" encoding="utf-8"?>
<p:tagLst xmlns:a="http://schemas.openxmlformats.org/drawingml/2006/main" xmlns:r="http://schemas.openxmlformats.org/officeDocument/2006/relationships" xmlns:p="http://schemas.openxmlformats.org/presentationml/2006/main">
  <p:tag name="KSO_WM_UNIT_TEXTBOXSTYLE_GUID" val="{20b3faf7-31d1-4fd9-a686-c1998c4341b3}"/>
</p:tagLst>
</file>

<file path=ppt/tags/tag1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5.7"/>
  <p:tag name="KSO_WM_UNIT_TEXTBOXSTYLE_ADJUSTTOP" val="0_-13.55"/>
  <p:tag name="KSO_WM_UNIT_TEXTBOXSTYLE_ADJUSTHEIGTH" val="100_7.300001"/>
  <p:tag name="KSO_WM_UNIT_HIGHLIGHT" val="0"/>
  <p:tag name="KSO_WM_UNIT_COMPATIBLE" val="0"/>
  <p:tag name="KSO_WM_UNIT_DIAGRAM_ISNUMVISUAL" val="0"/>
  <p:tag name="KSO_WM_UNIT_DIAGRAM_ISREFERUNIT" val="0"/>
  <p:tag name="KSO_WM_UNIT_TYPE" val="i"/>
  <p:tag name="KSO_WM_UNIT_INDEX" val="1"/>
  <p:tag name="KSO_WM_UNIT_ID" val="mixed20201883_147*i*1"/>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8.300003"/>
  <p:tag name="KSO_WM_UNIT_TEXTBOXSTYLE_ADJUSTTOP" val="0_-7.049999"/>
  <p:tag name="KSO_WM_UNIT_TEXTBOXSTYLE_ADJUSTWIDTH" val="100_16.3"/>
  <p:tag name="KSO_WM_UNIT_TEXTBOXSTYLE_ADJUSTHEIGTH" val="100_14.15"/>
  <p:tag name="KSO_WM_UNIT_HIGHLIGHT" val="0"/>
  <p:tag name="KSO_WM_UNIT_COMPATIBLE" val="0"/>
  <p:tag name="KSO_WM_UNIT_DIAGRAM_ISNUMVISUAL" val="0"/>
  <p:tag name="KSO_WM_UNIT_DIAGRAM_ISREFERUNIT" val="0"/>
  <p:tag name="KSO_WM_UNIT_TYPE" val="i"/>
  <p:tag name="KSO_WM_UNIT_INDEX" val="2"/>
  <p:tag name="KSO_WM_UNIT_ID" val="mixed20201883_147*i*2"/>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5.7"/>
  <p:tag name="KSO_WM_UNIT_TEXTBOXSTYLE_ADJUSTTOP" val="0_-13.55"/>
  <p:tag name="KSO_WM_UNIT_TEXTBOXSTYLE_ADJUSTHEIGTH" val="100_7.300001"/>
  <p:tag name="KSO_WM_UNIT_HIGHLIGHT" val="0"/>
  <p:tag name="KSO_WM_UNIT_COMPATIBLE" val="0"/>
  <p:tag name="KSO_WM_UNIT_DIAGRAM_ISNUMVISUAL" val="0"/>
  <p:tag name="KSO_WM_UNIT_DIAGRAM_ISREFERUNIT" val="0"/>
  <p:tag name="KSO_WM_UNIT_TYPE" val="i"/>
  <p:tag name="KSO_WM_UNIT_INDEX" val="1"/>
  <p:tag name="KSO_WM_UNIT_ID" val="mixed20201883_147*i*1"/>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8.300003"/>
  <p:tag name="KSO_WM_UNIT_TEXTBOXSTYLE_ADJUSTTOP" val="0_-7.049999"/>
  <p:tag name="KSO_WM_UNIT_TEXTBOXSTYLE_ADJUSTWIDTH" val="100_16.3"/>
  <p:tag name="KSO_WM_UNIT_TEXTBOXSTYLE_ADJUSTHEIGTH" val="100_14.15"/>
  <p:tag name="KSO_WM_UNIT_HIGHLIGHT" val="0"/>
  <p:tag name="KSO_WM_UNIT_COMPATIBLE" val="0"/>
  <p:tag name="KSO_WM_UNIT_DIAGRAM_ISNUMVISUAL" val="0"/>
  <p:tag name="KSO_WM_UNIT_DIAGRAM_ISREFERUNIT" val="0"/>
  <p:tag name="KSO_WM_UNIT_TYPE" val="i"/>
  <p:tag name="KSO_WM_UNIT_INDEX" val="2"/>
  <p:tag name="KSO_WM_UNIT_ID" val="mixed20201883_147*i*2"/>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5.7"/>
  <p:tag name="KSO_WM_UNIT_TEXTBOXSTYLE_ADJUSTTOP" val="0_-13.55"/>
  <p:tag name="KSO_WM_UNIT_TEXTBOXSTYLE_ADJUSTHEIGTH" val="100_7.300001"/>
  <p:tag name="KSO_WM_UNIT_HIGHLIGHT" val="0"/>
  <p:tag name="KSO_WM_UNIT_COMPATIBLE" val="0"/>
  <p:tag name="KSO_WM_UNIT_DIAGRAM_ISNUMVISUAL" val="0"/>
  <p:tag name="KSO_WM_UNIT_DIAGRAM_ISREFERUNIT" val="0"/>
  <p:tag name="KSO_WM_UNIT_TYPE" val="i"/>
  <p:tag name="KSO_WM_UNIT_INDEX" val="1"/>
  <p:tag name="KSO_WM_UNIT_ID" val="mixed20201883_147*i*1"/>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8.300003"/>
  <p:tag name="KSO_WM_UNIT_TEXTBOXSTYLE_ADJUSTTOP" val="0_-7.049999"/>
  <p:tag name="KSO_WM_UNIT_TEXTBOXSTYLE_ADJUSTWIDTH" val="100_16.3"/>
  <p:tag name="KSO_WM_UNIT_TEXTBOXSTYLE_ADJUSTHEIGTH" val="100_14.15"/>
  <p:tag name="KSO_WM_UNIT_HIGHLIGHT" val="0"/>
  <p:tag name="KSO_WM_UNIT_COMPATIBLE" val="0"/>
  <p:tag name="KSO_WM_UNIT_DIAGRAM_ISNUMVISUAL" val="0"/>
  <p:tag name="KSO_WM_UNIT_DIAGRAM_ISREFERUNIT" val="0"/>
  <p:tag name="KSO_WM_UNIT_TYPE" val="i"/>
  <p:tag name="KSO_WM_UNIT_INDEX" val="2"/>
  <p:tag name="KSO_WM_UNIT_ID" val="mixed20201883_147*i*2"/>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5.7"/>
  <p:tag name="KSO_WM_UNIT_TEXTBOXSTYLE_ADJUSTTOP" val="0_-13.55"/>
  <p:tag name="KSO_WM_UNIT_TEXTBOXSTYLE_ADJUSTHEIGTH" val="100_7.300001"/>
  <p:tag name="KSO_WM_UNIT_HIGHLIGHT" val="0"/>
  <p:tag name="KSO_WM_UNIT_COMPATIBLE" val="0"/>
  <p:tag name="KSO_WM_UNIT_DIAGRAM_ISNUMVISUAL" val="0"/>
  <p:tag name="KSO_WM_UNIT_DIAGRAM_ISREFERUNIT" val="0"/>
  <p:tag name="KSO_WM_UNIT_TYPE" val="i"/>
  <p:tag name="KSO_WM_UNIT_INDEX" val="1"/>
  <p:tag name="KSO_WM_UNIT_ID" val="mixed20201883_147*i*1"/>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b"/>
  <p:tag name="KSO_WM_UNIT_INDEX" val="1"/>
  <p:tag name="KSO_WM_UNIT_LAYERLEVEL" val="1"/>
  <p:tag name="KSO_WM_UNIT_VALUE" val="78"/>
  <p:tag name="KSO_WM_UNIT_ISCONTENTSTITLE" val="0"/>
  <p:tag name="KSO_WM_UNIT_HIGHLIGHT" val="0"/>
  <p:tag name="KSO_WM_UNIT_COMPATIBLE" val="0"/>
  <p:tag name="KSO_WM_UNIT_CLEAR" val="0"/>
  <p:tag name="KSO_WM_UNIT_PRESET_TEXT_INDEX" val="4"/>
  <p:tag name="KSO_WM_UNIT_PRESET_TEXT_LEN" val="57"/>
  <p:tag name="KSO_WM_TEMPLATE_CATEGORY" val="custom"/>
  <p:tag name="KSO_WM_TEMPLATE_INDEX" val="20181724"/>
  <p:tag name="KSO_WM_UNIT_ID" val="custom20181724_1*b*1"/>
</p:tagLst>
</file>

<file path=ppt/tags/tag2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8.300003"/>
  <p:tag name="KSO_WM_UNIT_TEXTBOXSTYLE_ADJUSTTOP" val="0_-7.049999"/>
  <p:tag name="KSO_WM_UNIT_TEXTBOXSTYLE_ADJUSTWIDTH" val="100_16.3"/>
  <p:tag name="KSO_WM_UNIT_TEXTBOXSTYLE_ADJUSTHEIGTH" val="100_14.15"/>
  <p:tag name="KSO_WM_UNIT_HIGHLIGHT" val="0"/>
  <p:tag name="KSO_WM_UNIT_COMPATIBLE" val="0"/>
  <p:tag name="KSO_WM_UNIT_DIAGRAM_ISNUMVISUAL" val="0"/>
  <p:tag name="KSO_WM_UNIT_DIAGRAM_ISREFERUNIT" val="0"/>
  <p:tag name="KSO_WM_UNIT_TYPE" val="i"/>
  <p:tag name="KSO_WM_UNIT_INDEX" val="2"/>
  <p:tag name="KSO_WM_UNIT_ID" val="mixed20201883_147*i*2"/>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5.7"/>
  <p:tag name="KSO_WM_UNIT_TEXTBOXSTYLE_ADJUSTTOP" val="0_-13.55"/>
  <p:tag name="KSO_WM_UNIT_TEXTBOXSTYLE_ADJUSTHEIGTH" val="100_7.300001"/>
  <p:tag name="KSO_WM_UNIT_HIGHLIGHT" val="0"/>
  <p:tag name="KSO_WM_UNIT_COMPATIBLE" val="0"/>
  <p:tag name="KSO_WM_UNIT_DIAGRAM_ISNUMVISUAL" val="0"/>
  <p:tag name="KSO_WM_UNIT_DIAGRAM_ISREFERUNIT" val="0"/>
  <p:tag name="KSO_WM_UNIT_TYPE" val="i"/>
  <p:tag name="KSO_WM_UNIT_INDEX" val="1"/>
  <p:tag name="KSO_WM_UNIT_ID" val="mixed20201883_147*i*1"/>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8.300003"/>
  <p:tag name="KSO_WM_UNIT_TEXTBOXSTYLE_ADJUSTTOP" val="0_-7.049999"/>
  <p:tag name="KSO_WM_UNIT_TEXTBOXSTYLE_ADJUSTWIDTH" val="100_16.3"/>
  <p:tag name="KSO_WM_UNIT_TEXTBOXSTYLE_ADJUSTHEIGTH" val="100_14.15"/>
  <p:tag name="KSO_WM_UNIT_HIGHLIGHT" val="0"/>
  <p:tag name="KSO_WM_UNIT_COMPATIBLE" val="0"/>
  <p:tag name="KSO_WM_UNIT_DIAGRAM_ISNUMVISUAL" val="0"/>
  <p:tag name="KSO_WM_UNIT_DIAGRAM_ISREFERUNIT" val="0"/>
  <p:tag name="KSO_WM_UNIT_TYPE" val="i"/>
  <p:tag name="KSO_WM_UNIT_INDEX" val="2"/>
  <p:tag name="KSO_WM_UNIT_ID" val="mixed20201883_147*i*2"/>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5.7"/>
  <p:tag name="KSO_WM_UNIT_TEXTBOXSTYLE_ADJUSTTOP" val="0_-13.55"/>
  <p:tag name="KSO_WM_UNIT_TEXTBOXSTYLE_ADJUSTHEIGTH" val="100_7.300001"/>
  <p:tag name="KSO_WM_UNIT_HIGHLIGHT" val="0"/>
  <p:tag name="KSO_WM_UNIT_COMPATIBLE" val="0"/>
  <p:tag name="KSO_WM_UNIT_DIAGRAM_ISNUMVISUAL" val="0"/>
  <p:tag name="KSO_WM_UNIT_DIAGRAM_ISREFERUNIT" val="0"/>
  <p:tag name="KSO_WM_UNIT_TYPE" val="i"/>
  <p:tag name="KSO_WM_UNIT_INDEX" val="1"/>
  <p:tag name="KSO_WM_UNIT_ID" val="mixed20201883_147*i*1"/>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8.300003"/>
  <p:tag name="KSO_WM_UNIT_TEXTBOXSTYLE_ADJUSTTOP" val="0_-7.049999"/>
  <p:tag name="KSO_WM_UNIT_TEXTBOXSTYLE_ADJUSTWIDTH" val="100_16.3"/>
  <p:tag name="KSO_WM_UNIT_TEXTBOXSTYLE_ADJUSTHEIGTH" val="100_14.15"/>
  <p:tag name="KSO_WM_UNIT_HIGHLIGHT" val="0"/>
  <p:tag name="KSO_WM_UNIT_COMPATIBLE" val="0"/>
  <p:tag name="KSO_WM_UNIT_DIAGRAM_ISNUMVISUAL" val="0"/>
  <p:tag name="KSO_WM_UNIT_DIAGRAM_ISREFERUNIT" val="0"/>
  <p:tag name="KSO_WM_UNIT_TYPE" val="i"/>
  <p:tag name="KSO_WM_UNIT_INDEX" val="2"/>
  <p:tag name="KSO_WM_UNIT_ID" val="mixed20201883_147*i*2"/>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5.7"/>
  <p:tag name="KSO_WM_UNIT_TEXTBOXSTYLE_ADJUSTTOP" val="0_-13.55"/>
  <p:tag name="KSO_WM_UNIT_TEXTBOXSTYLE_ADJUSTHEIGTH" val="100_7.300001"/>
  <p:tag name="KSO_WM_UNIT_HIGHLIGHT" val="0"/>
  <p:tag name="KSO_WM_UNIT_COMPATIBLE" val="0"/>
  <p:tag name="KSO_WM_UNIT_DIAGRAM_ISNUMVISUAL" val="0"/>
  <p:tag name="KSO_WM_UNIT_DIAGRAM_ISREFERUNIT" val="0"/>
  <p:tag name="KSO_WM_UNIT_TYPE" val="i"/>
  <p:tag name="KSO_WM_UNIT_INDEX" val="1"/>
  <p:tag name="KSO_WM_UNIT_ID" val="mixed20201883_147*i*1"/>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8.300003"/>
  <p:tag name="KSO_WM_UNIT_TEXTBOXSTYLE_ADJUSTTOP" val="0_-7.049999"/>
  <p:tag name="KSO_WM_UNIT_TEXTBOXSTYLE_ADJUSTWIDTH" val="100_16.3"/>
  <p:tag name="KSO_WM_UNIT_TEXTBOXSTYLE_ADJUSTHEIGTH" val="100_14.15"/>
  <p:tag name="KSO_WM_UNIT_HIGHLIGHT" val="0"/>
  <p:tag name="KSO_WM_UNIT_COMPATIBLE" val="0"/>
  <p:tag name="KSO_WM_UNIT_DIAGRAM_ISNUMVISUAL" val="0"/>
  <p:tag name="KSO_WM_UNIT_DIAGRAM_ISREFERUNIT" val="0"/>
  <p:tag name="KSO_WM_UNIT_TYPE" val="i"/>
  <p:tag name="KSO_WM_UNIT_INDEX" val="2"/>
  <p:tag name="KSO_WM_UNIT_ID" val="mixed20201883_147*i*2"/>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5.7"/>
  <p:tag name="KSO_WM_UNIT_TEXTBOXSTYLE_ADJUSTTOP" val="0_-13.55"/>
  <p:tag name="KSO_WM_UNIT_TEXTBOXSTYLE_ADJUSTHEIGTH" val="100_7.300001"/>
  <p:tag name="KSO_WM_UNIT_HIGHLIGHT" val="0"/>
  <p:tag name="KSO_WM_UNIT_COMPATIBLE" val="0"/>
  <p:tag name="KSO_WM_UNIT_DIAGRAM_ISNUMVISUAL" val="0"/>
  <p:tag name="KSO_WM_UNIT_DIAGRAM_ISREFERUNIT" val="0"/>
  <p:tag name="KSO_WM_UNIT_TYPE" val="i"/>
  <p:tag name="KSO_WM_UNIT_INDEX" val="1"/>
  <p:tag name="KSO_WM_UNIT_ID" val="mixed20201883_147*i*1"/>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8.300003"/>
  <p:tag name="KSO_WM_UNIT_TEXTBOXSTYLE_ADJUSTTOP" val="0_-7.049999"/>
  <p:tag name="KSO_WM_UNIT_TEXTBOXSTYLE_ADJUSTWIDTH" val="100_16.3"/>
  <p:tag name="KSO_WM_UNIT_TEXTBOXSTYLE_ADJUSTHEIGTH" val="100_14.15"/>
  <p:tag name="KSO_WM_UNIT_HIGHLIGHT" val="0"/>
  <p:tag name="KSO_WM_UNIT_COMPATIBLE" val="0"/>
  <p:tag name="KSO_WM_UNIT_DIAGRAM_ISNUMVISUAL" val="0"/>
  <p:tag name="KSO_WM_UNIT_DIAGRAM_ISREFERUNIT" val="0"/>
  <p:tag name="KSO_WM_UNIT_TYPE" val="i"/>
  <p:tag name="KSO_WM_UNIT_INDEX" val="2"/>
  <p:tag name="KSO_WM_UNIT_ID" val="mixed20201883_147*i*2"/>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5.7"/>
  <p:tag name="KSO_WM_UNIT_TEXTBOXSTYLE_ADJUSTTOP" val="0_-13.55"/>
  <p:tag name="KSO_WM_UNIT_TEXTBOXSTYLE_ADJUSTHEIGTH" val="100_7.300001"/>
  <p:tag name="KSO_WM_UNIT_HIGHLIGHT" val="0"/>
  <p:tag name="KSO_WM_UNIT_COMPATIBLE" val="0"/>
  <p:tag name="KSO_WM_UNIT_DIAGRAM_ISNUMVISUAL" val="0"/>
  <p:tag name="KSO_WM_UNIT_DIAGRAM_ISREFERUNIT" val="0"/>
  <p:tag name="KSO_WM_UNIT_TYPE" val="i"/>
  <p:tag name="KSO_WM_UNIT_INDEX" val="1"/>
  <p:tag name="KSO_WM_UNIT_ID" val="mixed20201883_147*i*1"/>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TEXTBOXSTYLE_GUID" val="{20b3faf7-31d1-4fd9-a686-c1998c4341b3}"/>
</p:tagLst>
</file>

<file path=ppt/tags/tag30.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8.300003"/>
  <p:tag name="KSO_WM_UNIT_TEXTBOXSTYLE_ADJUSTTOP" val="0_-7.049999"/>
  <p:tag name="KSO_WM_UNIT_TEXTBOXSTYLE_ADJUSTWIDTH" val="100_16.3"/>
  <p:tag name="KSO_WM_UNIT_TEXTBOXSTYLE_ADJUSTHEIGTH" val="100_14.15"/>
  <p:tag name="KSO_WM_UNIT_HIGHLIGHT" val="0"/>
  <p:tag name="KSO_WM_UNIT_COMPATIBLE" val="0"/>
  <p:tag name="KSO_WM_UNIT_DIAGRAM_ISNUMVISUAL" val="0"/>
  <p:tag name="KSO_WM_UNIT_DIAGRAM_ISREFERUNIT" val="0"/>
  <p:tag name="KSO_WM_UNIT_TYPE" val="i"/>
  <p:tag name="KSO_WM_UNIT_INDEX" val="2"/>
  <p:tag name="KSO_WM_UNIT_ID" val="mixed20201883_147*i*2"/>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15.7"/>
  <p:tag name="KSO_WM_UNIT_TEXTBOXSTYLE_ADJUSTTOP" val="0_-13.55"/>
  <p:tag name="KSO_WM_UNIT_TEXTBOXSTYLE_ADJUSTHEIGTH" val="100_7.300001"/>
  <p:tag name="KSO_WM_UNIT_HIGHLIGHT" val="0"/>
  <p:tag name="KSO_WM_UNIT_COMPATIBLE" val="0"/>
  <p:tag name="KSO_WM_UNIT_DIAGRAM_ISNUMVISUAL" val="0"/>
  <p:tag name="KSO_WM_UNIT_DIAGRAM_ISREFERUNIT" val="0"/>
  <p:tag name="KSO_WM_UNIT_TYPE" val="i"/>
  <p:tag name="KSO_WM_UNIT_INDEX" val="1"/>
  <p:tag name="KSO_WM_UNIT_ID" val="mixed20201883_147*i*1"/>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TEXTBOXSTYLE_SHAPETYPE" val="1"/>
  <p:tag name="KSO_WM_UNIT_TEXTBOXSTYLE_ADJUSTLEFT" val="0_-8.300003"/>
  <p:tag name="KSO_WM_UNIT_TEXTBOXSTYLE_ADJUSTTOP" val="0_-7.049999"/>
  <p:tag name="KSO_WM_UNIT_TEXTBOXSTYLE_ADJUSTWIDTH" val="100_16.3"/>
  <p:tag name="KSO_WM_UNIT_TEXTBOXSTYLE_ADJUSTHEIGTH" val="100_14.15"/>
  <p:tag name="KSO_WM_UNIT_HIGHLIGHT" val="0"/>
  <p:tag name="KSO_WM_UNIT_COMPATIBLE" val="0"/>
  <p:tag name="KSO_WM_UNIT_DIAGRAM_ISNUMVISUAL" val="0"/>
  <p:tag name="KSO_WM_UNIT_DIAGRAM_ISREFERUNIT" val="0"/>
  <p:tag name="KSO_WM_UNIT_TYPE" val="i"/>
  <p:tag name="KSO_WM_UNIT_INDEX" val="2"/>
  <p:tag name="KSO_WM_UNIT_ID" val="mixed20201883_147*i*2"/>
  <p:tag name="KSO_WM_TEMPLATE_CATEGORY" val="mixed"/>
  <p:tag name="KSO_WM_TEMPLATE_INDEX" val="20201883"/>
  <p:tag name="KSO_WM_UNIT_LAYERLEVEL" val="1"/>
  <p:tag name="KSO_WM_TAG_VERSION" val="1.0"/>
  <p:tag name="KSO_WM_BEAUTIFY_FLAG" val="#wm#"/>
  <p:tag name="KSO_WM_UNIT_TEXTBOXSTYLE_GUID" val="{20b3faf7-31d1-4fd9-a686-c1998c4341b3}"/>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TEXTBOXSTYLE_GUID" val="{20b3faf7-31d1-4fd9-a686-c1998c4341b3}"/>
</p:tagLst>
</file>

<file path=ppt/tags/tag5.xml><?xml version="1.0" encoding="utf-8"?>
<p:tagLst xmlns:a="http://schemas.openxmlformats.org/drawingml/2006/main" xmlns:r="http://schemas.openxmlformats.org/officeDocument/2006/relationships" xmlns:p="http://schemas.openxmlformats.org/presentationml/2006/main">
  <p:tag name="KSO_WM_UNIT_TEXTBOXSTYLE_GUID" val="{20b3faf7-31d1-4fd9-a686-c1998c4341b3}"/>
</p:tagLst>
</file>

<file path=ppt/tags/tag6.xml><?xml version="1.0" encoding="utf-8"?>
<p:tagLst xmlns:a="http://schemas.openxmlformats.org/drawingml/2006/main" xmlns:r="http://schemas.openxmlformats.org/officeDocument/2006/relationships" xmlns:p="http://schemas.openxmlformats.org/presentationml/2006/main">
  <p:tag name="KSO_WM_UNIT_TEXTBOXSTYLE_GUID" val="{20b3faf7-31d1-4fd9-a686-c1998c4341b3}"/>
</p:tagLst>
</file>

<file path=ppt/tags/tag7.xml><?xml version="1.0" encoding="utf-8"?>
<p:tagLst xmlns:a="http://schemas.openxmlformats.org/drawingml/2006/main" xmlns:r="http://schemas.openxmlformats.org/officeDocument/2006/relationships" xmlns:p="http://schemas.openxmlformats.org/presentationml/2006/main">
  <p:tag name="KSO_WM_UNIT_TEXTBOXSTYLE_GUID" val="{20b3faf7-31d1-4fd9-a686-c1998c4341b3}"/>
</p:tagLst>
</file>

<file path=ppt/tags/tag8.xml><?xml version="1.0" encoding="utf-8"?>
<p:tagLst xmlns:a="http://schemas.openxmlformats.org/drawingml/2006/main" xmlns:r="http://schemas.openxmlformats.org/officeDocument/2006/relationships" xmlns:p="http://schemas.openxmlformats.org/presentationml/2006/main">
  <p:tag name="KSO_WM_UNIT_TEXTBOXSTYLE_GUID" val="{20b3faf7-31d1-4fd9-a686-c1998c4341b3}"/>
</p:tagLst>
</file>

<file path=ppt/tags/tag9.xml><?xml version="1.0" encoding="utf-8"?>
<p:tagLst xmlns:a="http://schemas.openxmlformats.org/drawingml/2006/main" xmlns:r="http://schemas.openxmlformats.org/officeDocument/2006/relationships" xmlns:p="http://schemas.openxmlformats.org/presentationml/2006/main">
  <p:tag name="KSO_WM_UNIT_TEXTBOXSTYLE_GUID" val="{20b3faf7-31d1-4fd9-a686-c1998c4341b3}"/>
</p:tagLst>
</file>

<file path=ppt/theme/theme1.xml><?xml version="1.0" encoding="utf-8"?>
<a:theme xmlns:a="http://schemas.openxmlformats.org/drawingml/2006/main" name="1_Office 主题​​">
  <a:themeElements>
    <a:clrScheme name="自定义 280">
      <a:dk1>
        <a:sysClr val="windowText" lastClr="000000"/>
      </a:dk1>
      <a:lt1>
        <a:sysClr val="window" lastClr="FFFFFF"/>
      </a:lt1>
      <a:dk2>
        <a:srgbClr val="44546A"/>
      </a:dk2>
      <a:lt2>
        <a:srgbClr val="E7E6E6"/>
      </a:lt2>
      <a:accent1>
        <a:srgbClr val="425066"/>
      </a:accent1>
      <a:accent2>
        <a:srgbClr val="44546A"/>
      </a:accent2>
      <a:accent3>
        <a:srgbClr val="D6CBC9"/>
      </a:accent3>
      <a:accent4>
        <a:srgbClr val="A59D9A"/>
      </a:accent4>
      <a:accent5>
        <a:srgbClr val="5B9BD5"/>
      </a:accent5>
      <a:accent6>
        <a:srgbClr val="70AD47"/>
      </a:accent6>
      <a:hlink>
        <a:srgbClr val="000000"/>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TotalTime>
  <Words>2582</Words>
  <Application>Microsoft Office PowerPoint</Application>
  <PresentationFormat>宽屏</PresentationFormat>
  <Paragraphs>115</Paragraphs>
  <Slides>39</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华文细黑</vt:lpstr>
      <vt:lpstr>微软雅黑</vt:lpstr>
      <vt:lpstr>Arial</vt:lpstr>
      <vt:lpstr>Calibri</vt:lpstr>
      <vt:lpstr>Calibri Light</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王 振宽</cp:lastModifiedBy>
  <cp:revision>191</cp:revision>
  <dcterms:created xsi:type="dcterms:W3CDTF">2019-06-19T02:08:00Z</dcterms:created>
  <dcterms:modified xsi:type="dcterms:W3CDTF">2022-12-02T00:38:58Z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63A8AA293F9D4A1DB5BAABE25E9C3870</vt:lpwstr>
  </property>
</Properties>
</file>